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309" r:id="rId2"/>
    <p:sldId id="310" r:id="rId3"/>
    <p:sldId id="311" r:id="rId4"/>
    <p:sldId id="312" r:id="rId5"/>
    <p:sldId id="314" r:id="rId6"/>
    <p:sldId id="315" r:id="rId7"/>
    <p:sldId id="320" r:id="rId8"/>
    <p:sldId id="321" r:id="rId9"/>
    <p:sldId id="322" r:id="rId10"/>
    <p:sldId id="323" r:id="rId11"/>
    <p:sldId id="316" r:id="rId12"/>
    <p:sldId id="317" r:id="rId13"/>
    <p:sldId id="318" r:id="rId14"/>
    <p:sldId id="319" r:id="rId15"/>
    <p:sldId id="284" r:id="rId16"/>
    <p:sldId id="355" r:id="rId17"/>
    <p:sldId id="343" r:id="rId18"/>
    <p:sldId id="344" r:id="rId19"/>
    <p:sldId id="345" r:id="rId20"/>
    <p:sldId id="346" r:id="rId21"/>
    <p:sldId id="347" r:id="rId22"/>
    <p:sldId id="348" r:id="rId23"/>
    <p:sldId id="349" r:id="rId24"/>
    <p:sldId id="350" r:id="rId25"/>
    <p:sldId id="302" r:id="rId26"/>
    <p:sldId id="303" r:id="rId27"/>
    <p:sldId id="305" r:id="rId28"/>
    <p:sldId id="306" r:id="rId29"/>
    <p:sldId id="307" r:id="rId30"/>
    <p:sldId id="324" r:id="rId31"/>
    <p:sldId id="279" r:id="rId32"/>
    <p:sldId id="329" r:id="rId33"/>
    <p:sldId id="325" r:id="rId34"/>
    <p:sldId id="326" r:id="rId35"/>
    <p:sldId id="327" r:id="rId36"/>
    <p:sldId id="328" r:id="rId37"/>
    <p:sldId id="340" r:id="rId38"/>
    <p:sldId id="352" r:id="rId39"/>
    <p:sldId id="334" r:id="rId40"/>
    <p:sldId id="351" r:id="rId41"/>
    <p:sldId id="353" r:id="rId42"/>
    <p:sldId id="332" r:id="rId43"/>
    <p:sldId id="333" r:id="rId44"/>
    <p:sldId id="336" r:id="rId45"/>
    <p:sldId id="339" r:id="rId46"/>
    <p:sldId id="338" r:id="rId47"/>
    <p:sldId id="342" r:id="rId48"/>
    <p:sldId id="262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63" d="100"/>
          <a:sy n="63" d="100"/>
        </p:scale>
        <p:origin x="-108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Sheet1!$L$17:$L$29</c:f>
              <c:strCache>
                <c:ptCount val="13"/>
                <c:pt idx="0">
                  <c:v>Other </c:v>
                </c:pt>
                <c:pt idx="1">
                  <c:v>Dutch</c:v>
                </c:pt>
                <c:pt idx="2">
                  <c:v>Korean</c:v>
                </c:pt>
                <c:pt idx="3">
                  <c:v>BSL</c:v>
                </c:pt>
                <c:pt idx="4">
                  <c:v>Portuguese</c:v>
                </c:pt>
                <c:pt idx="5">
                  <c:v>Russian</c:v>
                </c:pt>
                <c:pt idx="6">
                  <c:v>Arabic</c:v>
                </c:pt>
                <c:pt idx="7">
                  <c:v>Italian</c:v>
                </c:pt>
                <c:pt idx="8">
                  <c:v>Japanese</c:v>
                </c:pt>
                <c:pt idx="9">
                  <c:v>Chinese</c:v>
                </c:pt>
                <c:pt idx="10">
                  <c:v>German</c:v>
                </c:pt>
                <c:pt idx="11">
                  <c:v>French</c:v>
                </c:pt>
                <c:pt idx="12">
                  <c:v>Spanish</c:v>
                </c:pt>
              </c:strCache>
            </c:strRef>
          </c:cat>
          <c:val>
            <c:numRef>
              <c:f>Sheet1!$M$17:$M$29</c:f>
              <c:numCache>
                <c:formatCode>General</c:formatCode>
                <c:ptCount val="13"/>
                <c:pt idx="0">
                  <c:v>1502</c:v>
                </c:pt>
                <c:pt idx="1">
                  <c:v>291</c:v>
                </c:pt>
                <c:pt idx="2">
                  <c:v>385</c:v>
                </c:pt>
                <c:pt idx="3">
                  <c:v>551</c:v>
                </c:pt>
                <c:pt idx="4">
                  <c:v>724</c:v>
                </c:pt>
                <c:pt idx="5">
                  <c:v>2002</c:v>
                </c:pt>
                <c:pt idx="6">
                  <c:v>3117</c:v>
                </c:pt>
                <c:pt idx="7">
                  <c:v>3795</c:v>
                </c:pt>
                <c:pt idx="8">
                  <c:v>4336</c:v>
                </c:pt>
                <c:pt idx="9">
                  <c:v>4649</c:v>
                </c:pt>
                <c:pt idx="10">
                  <c:v>6955</c:v>
                </c:pt>
                <c:pt idx="11">
                  <c:v>12889</c:v>
                </c:pt>
                <c:pt idx="12">
                  <c:v>13341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4655872"/>
        <c:axId val="164657408"/>
      </c:barChart>
      <c:catAx>
        <c:axId val="16465587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64657408"/>
        <c:crosses val="autoZero"/>
        <c:auto val="1"/>
        <c:lblAlgn val="ctr"/>
        <c:lblOffset val="100"/>
        <c:noMultiLvlLbl val="0"/>
      </c:catAx>
      <c:valAx>
        <c:axId val="16465740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164655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623189462428312E-2"/>
          <c:y val="3.6766098176233435E-2"/>
          <c:w val="0.7391231651599105"/>
          <c:h val="0.89855020909362249"/>
        </c:manualLayout>
      </c:layout>
      <c:barChart>
        <c:barDir val="col"/>
        <c:grouping val="clustered"/>
        <c:varyColors val="0"/>
        <c:ser>
          <c:idx val="0"/>
          <c:order val="0"/>
          <c:tx>
            <c:v>No. of respondents</c:v>
          </c:tx>
          <c:invertIfNegative val="0"/>
          <c:cat>
            <c:strRef>
              <c:f>Sheet1!$E$2:$E$4</c:f>
              <c:strCache>
                <c:ptCount val="3"/>
                <c:pt idx="0">
                  <c:v>Increase in numbers</c:v>
                </c:pt>
                <c:pt idx="1">
                  <c:v>About the same</c:v>
                </c:pt>
                <c:pt idx="2">
                  <c:v>Decrease in numbers</c:v>
                </c:pt>
              </c:strCache>
            </c:strRef>
          </c:cat>
          <c:val>
            <c:numRef>
              <c:f>Sheet1!$F$2:$F$4</c:f>
              <c:numCache>
                <c:formatCode>0</c:formatCode>
                <c:ptCount val="3"/>
                <c:pt idx="0">
                  <c:v>30</c:v>
                </c:pt>
                <c:pt idx="1">
                  <c:v>19</c:v>
                </c:pt>
                <c:pt idx="2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215168"/>
        <c:axId val="180503680"/>
      </c:barChart>
      <c:catAx>
        <c:axId val="1802151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500" b="1" i="0" baseline="0"/>
            </a:pPr>
            <a:endParaRPr lang="en-US"/>
          </a:p>
        </c:txPr>
        <c:crossAx val="180503680"/>
        <c:crosses val="autoZero"/>
        <c:auto val="1"/>
        <c:lblAlgn val="ctr"/>
        <c:lblOffset val="100"/>
        <c:noMultiLvlLbl val="0"/>
      </c:catAx>
      <c:valAx>
        <c:axId val="18050368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802151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674734232672263"/>
          <c:y val="0.47462937721762233"/>
          <c:w val="0.18399344517275878"/>
          <c:h val="0.13492222539159071"/>
        </c:manualLayout>
      </c:layout>
      <c:overlay val="0"/>
      <c:txPr>
        <a:bodyPr/>
        <a:lstStyle/>
        <a:p>
          <a:pPr>
            <a:defRPr sz="1500" b="1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 baseline="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No of HEIs reporting an increase</c:v>
          </c:tx>
          <c:invertIfNegative val="0"/>
          <c:cat>
            <c:strRef>
              <c:f>Sheet1!$D$43:$D$47</c:f>
              <c:strCache>
                <c:ptCount val="5"/>
                <c:pt idx="0">
                  <c:v>Japanese</c:v>
                </c:pt>
                <c:pt idx="1">
                  <c:v>Spanish</c:v>
                </c:pt>
                <c:pt idx="2">
                  <c:v>Arabic</c:v>
                </c:pt>
                <c:pt idx="3">
                  <c:v>Chinese</c:v>
                </c:pt>
                <c:pt idx="4">
                  <c:v>German</c:v>
                </c:pt>
              </c:strCache>
            </c:strRef>
          </c:cat>
          <c:val>
            <c:numRef>
              <c:f>Sheet1!$E$43:$E$47</c:f>
              <c:numCache>
                <c:formatCode>General</c:formatCode>
                <c:ptCount val="5"/>
                <c:pt idx="0">
                  <c:v>10</c:v>
                </c:pt>
                <c:pt idx="1">
                  <c:v>12</c:v>
                </c:pt>
                <c:pt idx="2">
                  <c:v>16</c:v>
                </c:pt>
                <c:pt idx="3">
                  <c:v>24</c:v>
                </c:pt>
                <c:pt idx="4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639232"/>
        <c:axId val="180640768"/>
      </c:barChart>
      <c:catAx>
        <c:axId val="18063923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500" b="1" i="0" baseline="0"/>
            </a:pPr>
            <a:endParaRPr lang="en-US"/>
          </a:p>
        </c:txPr>
        <c:crossAx val="180640768"/>
        <c:crosses val="autoZero"/>
        <c:auto val="1"/>
        <c:lblAlgn val="ctr"/>
        <c:lblOffset val="100"/>
        <c:noMultiLvlLbl val="0"/>
      </c:catAx>
      <c:valAx>
        <c:axId val="18064076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0639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221420239136776"/>
          <c:y val="8.1784804692393645E-2"/>
          <c:w val="0.2745759210654225"/>
          <c:h val="0.16859461732232464"/>
        </c:manualLayout>
      </c:layout>
      <c:overlay val="0"/>
      <c:txPr>
        <a:bodyPr/>
        <a:lstStyle/>
        <a:p>
          <a:pPr>
            <a:defRPr sz="1700" b="1" i="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809516865947326"/>
          <c:y val="3.7190980129532654E-2"/>
          <c:w val="0.244039199961116"/>
          <c:h val="0.84963509423298478"/>
        </c:manualLayout>
      </c:layout>
      <c:barChart>
        <c:barDir val="bar"/>
        <c:grouping val="clustered"/>
        <c:varyColors val="0"/>
        <c:ser>
          <c:idx val="0"/>
          <c:order val="0"/>
          <c:tx>
            <c:v>No of HEIs reporting a decrease</c:v>
          </c:tx>
          <c:invertIfNegative val="0"/>
          <c:cat>
            <c:strRef>
              <c:f>Sheet1!$D$59:$D$63</c:f>
              <c:strCache>
                <c:ptCount val="5"/>
                <c:pt idx="0">
                  <c:v>Chinese</c:v>
                </c:pt>
                <c:pt idx="1">
                  <c:v>French</c:v>
                </c:pt>
                <c:pt idx="2">
                  <c:v>Spanish</c:v>
                </c:pt>
                <c:pt idx="3">
                  <c:v>German</c:v>
                </c:pt>
                <c:pt idx="4">
                  <c:v>Italian</c:v>
                </c:pt>
              </c:strCache>
            </c:strRef>
          </c:cat>
          <c:val>
            <c:numRef>
              <c:f>Sheet1!$E$59:$E$63</c:f>
              <c:numCache>
                <c:formatCode>General</c:formatCode>
                <c:ptCount val="5"/>
                <c:pt idx="0">
                  <c:v>6</c:v>
                </c:pt>
                <c:pt idx="1">
                  <c:v>7</c:v>
                </c:pt>
                <c:pt idx="2">
                  <c:v>7</c:v>
                </c:pt>
                <c:pt idx="3">
                  <c:v>10</c:v>
                </c:pt>
                <c:pt idx="4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649344"/>
        <c:axId val="180675712"/>
      </c:barChart>
      <c:catAx>
        <c:axId val="1806493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en-US"/>
          </a:p>
        </c:txPr>
        <c:crossAx val="180675712"/>
        <c:crosses val="autoZero"/>
        <c:auto val="1"/>
        <c:lblAlgn val="ctr"/>
        <c:lblOffset val="100"/>
        <c:noMultiLvlLbl val="0"/>
      </c:catAx>
      <c:valAx>
        <c:axId val="1806757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064934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700" b="1" i="0" baseline="0"/>
            </a:pPr>
            <a:endParaRPr lang="en-US"/>
          </a:p>
        </c:txPr>
      </c:legendEntry>
      <c:layout>
        <c:manualLayout>
          <c:xMode val="edge"/>
          <c:yMode val="edge"/>
          <c:x val="0.47157492466219508"/>
          <c:y val="8.1723160352835458E-2"/>
          <c:w val="0.32317816175755842"/>
          <c:h val="0.23045062454111973"/>
        </c:manualLayout>
      </c:layout>
      <c:overlay val="0"/>
      <c:txPr>
        <a:bodyPr/>
        <a:lstStyle/>
        <a:p>
          <a:pPr>
            <a:defRPr b="1" i="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500" baseline="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581251624697123"/>
          <c:y val="0.18429543118096353"/>
          <c:w val="0.35958474839207488"/>
          <c:h val="0.69972494903352078"/>
        </c:manualLayout>
      </c:layout>
      <c:barChart>
        <c:barDir val="bar"/>
        <c:grouping val="clustered"/>
        <c:varyColors val="0"/>
        <c:ser>
          <c:idx val="0"/>
          <c:order val="0"/>
          <c:tx>
            <c:v>Number of responses</c:v>
          </c:tx>
          <c:invertIfNegative val="0"/>
          <c:cat>
            <c:strRef>
              <c:f>Sheet1!$D$4:$D$8</c:f>
              <c:strCache>
                <c:ptCount val="5"/>
                <c:pt idx="0">
                  <c:v>Different approaches to learning</c:v>
                </c:pt>
                <c:pt idx="1">
                  <c:v>More interested; more motivated</c:v>
                </c:pt>
                <c:pt idx="2">
                  <c:v>Higher skills; raised standards</c:v>
                </c:pt>
                <c:pt idx="3">
                  <c:v>Differing rates of progress</c:v>
                </c:pt>
                <c:pt idx="4">
                  <c:v>Opportunities for cross-cultural learning</c:v>
                </c:pt>
              </c:strCache>
            </c:strRef>
          </c:cat>
          <c:val>
            <c:numRef>
              <c:f>Sheet1!$E$4:$E$8</c:f>
              <c:numCache>
                <c:formatCode>General</c:formatCode>
                <c:ptCount val="5"/>
                <c:pt idx="0">
                  <c:v>5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608000"/>
        <c:axId val="180613888"/>
      </c:barChart>
      <c:catAx>
        <c:axId val="18060800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180613888"/>
        <c:crosses val="autoZero"/>
        <c:auto val="1"/>
        <c:lblAlgn val="ctr"/>
        <c:lblOffset val="100"/>
        <c:noMultiLvlLbl val="0"/>
      </c:catAx>
      <c:valAx>
        <c:axId val="18061388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06080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8840364602986985"/>
          <c:y val="6.7341738990295844E-2"/>
          <c:w val="0.42639933586576489"/>
          <c:h val="5.6333077325551914E-2"/>
        </c:manualLayout>
      </c:layout>
      <c:overlay val="0"/>
      <c:txPr>
        <a:bodyPr/>
        <a:lstStyle/>
        <a:p>
          <a:pPr>
            <a:defRPr sz="15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037208933187176"/>
          <c:y val="0.16717527905496157"/>
          <c:w val="0.48118209380259724"/>
          <c:h val="0.72877408764159457"/>
        </c:manualLayout>
      </c:layout>
      <c:barChart>
        <c:barDir val="bar"/>
        <c:grouping val="clustered"/>
        <c:varyColors val="0"/>
        <c:ser>
          <c:idx val="0"/>
          <c:order val="0"/>
          <c:tx>
            <c:v>% of responding HEIs who agreed</c:v>
          </c:tx>
          <c:invertIfNegative val="0"/>
          <c:cat>
            <c:strRef>
              <c:f>Sheet1!$A$34:$A$45</c:f>
              <c:strCache>
                <c:ptCount val="12"/>
                <c:pt idx="0">
                  <c:v>all staff are (at least) Associate Fellows of the HEA </c:v>
                </c:pt>
                <c:pt idx="1">
                  <c:v>courses are externally examined</c:v>
                </c:pt>
                <c:pt idx="2">
                  <c:v>all teaching staff have recognised teaching qualifications</c:v>
                </c:pt>
                <c:pt idx="3">
                  <c:v> students have access to an open learning resource centre</c:v>
                </c:pt>
                <c:pt idx="4">
                  <c:v>group sizes are limited </c:v>
                </c:pt>
                <c:pt idx="5">
                  <c:v>courses formally evaluated by students</c:v>
                </c:pt>
                <c:pt idx="6">
                  <c:v>all teaching staff are regularly observed teaching</c:v>
                </c:pt>
                <c:pt idx="7">
                  <c:v>courses incorporate elearning</c:v>
                </c:pt>
                <c:pt idx="8">
                  <c:v>staff are assisited to attend external events</c:v>
                </c:pt>
                <c:pt idx="9">
                  <c:v>outcomes are externally referenced </c:v>
                </c:pt>
                <c:pt idx="10">
                  <c:v>there is a staff development programme</c:v>
                </c:pt>
                <c:pt idx="11">
                  <c:v>there is an initial training/induction programme</c:v>
                </c:pt>
              </c:strCache>
            </c:strRef>
          </c:cat>
          <c:val>
            <c:numRef>
              <c:f>Sheet1!$B$34:$B$45</c:f>
              <c:numCache>
                <c:formatCode>General</c:formatCode>
                <c:ptCount val="12"/>
                <c:pt idx="0">
                  <c:v>26</c:v>
                </c:pt>
                <c:pt idx="1">
                  <c:v>61</c:v>
                </c:pt>
                <c:pt idx="2">
                  <c:v>71</c:v>
                </c:pt>
                <c:pt idx="3">
                  <c:v>76</c:v>
                </c:pt>
                <c:pt idx="4">
                  <c:v>80</c:v>
                </c:pt>
                <c:pt idx="5">
                  <c:v>82</c:v>
                </c:pt>
                <c:pt idx="6">
                  <c:v>84</c:v>
                </c:pt>
                <c:pt idx="7">
                  <c:v>84.6</c:v>
                </c:pt>
                <c:pt idx="8">
                  <c:v>92</c:v>
                </c:pt>
                <c:pt idx="9">
                  <c:v>94</c:v>
                </c:pt>
                <c:pt idx="10">
                  <c:v>96</c:v>
                </c:pt>
                <c:pt idx="11">
                  <c:v>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867840"/>
        <c:axId val="182869376"/>
      </c:barChart>
      <c:catAx>
        <c:axId val="18286784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350" baseline="0"/>
            </a:pPr>
            <a:endParaRPr lang="en-US"/>
          </a:p>
        </c:txPr>
        <c:crossAx val="182869376"/>
        <c:crosses val="autoZero"/>
        <c:auto val="1"/>
        <c:lblAlgn val="ctr"/>
        <c:lblOffset val="100"/>
        <c:noMultiLvlLbl val="0"/>
      </c:catAx>
      <c:valAx>
        <c:axId val="182869376"/>
        <c:scaling>
          <c:orientation val="minMax"/>
          <c:max val="1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2867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9490943022661698"/>
          <c:y val="1.7747834399377341E-2"/>
          <c:w val="0.41738408045804343"/>
          <c:h val="0.10078027934950352"/>
        </c:manualLayout>
      </c:layout>
      <c:overlay val="0"/>
      <c:txPr>
        <a:bodyPr/>
        <a:lstStyle/>
        <a:p>
          <a:pPr>
            <a:defRPr sz="1700" b="1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50" baseline="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898403324584551"/>
          <c:y val="0.11227400665891449"/>
          <c:w val="0.50798471371634057"/>
          <c:h val="0.78940260890334257"/>
        </c:manualLayout>
      </c:layout>
      <c:barChart>
        <c:barDir val="bar"/>
        <c:grouping val="clustered"/>
        <c:varyColors val="0"/>
        <c:ser>
          <c:idx val="0"/>
          <c:order val="0"/>
          <c:tx>
            <c:v>Number of responses</c:v>
          </c:tx>
          <c:invertIfNegative val="0"/>
          <c:cat>
            <c:strRef>
              <c:f>Sheet1!$B$3:$B$5</c:f>
              <c:strCache>
                <c:ptCount val="3"/>
                <c:pt idx="0">
                  <c:v>course taken not-for-credit</c:v>
                </c:pt>
                <c:pt idx="1">
                  <c:v>course taken as extra credits</c:v>
                </c:pt>
                <c:pt idx="2">
                  <c:v>challenging current restrictions </c:v>
                </c:pt>
              </c:strCache>
            </c:strRef>
          </c:cat>
          <c:val>
            <c:numRef>
              <c:f>Sheet1!$C$3:$C$5</c:f>
              <c:numCache>
                <c:formatCode>General</c:formatCode>
                <c:ptCount val="3"/>
                <c:pt idx="0">
                  <c:v>6</c:v>
                </c:pt>
                <c:pt idx="1">
                  <c:v>7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211200"/>
        <c:axId val="188212736"/>
      </c:barChart>
      <c:catAx>
        <c:axId val="18821120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88212736"/>
        <c:crosses val="autoZero"/>
        <c:auto val="1"/>
        <c:lblAlgn val="ctr"/>
        <c:lblOffset val="100"/>
        <c:noMultiLvlLbl val="0"/>
      </c:catAx>
      <c:valAx>
        <c:axId val="18821273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8211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9753864100320798"/>
          <c:y val="8.8279555091369862E-3"/>
          <c:w val="0.28579469233012533"/>
          <c:h val="7.0383474191017564E-2"/>
        </c:manualLayout>
      </c:layout>
      <c:overlay val="0"/>
      <c:txPr>
        <a:bodyPr/>
        <a:lstStyle/>
        <a:p>
          <a:pPr>
            <a:defRPr sz="1800" b="1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00" baseline="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704481384271442E-2"/>
          <c:y val="0.24681399295575329"/>
          <c:w val="0.76126908128978055"/>
          <c:h val="0.66104207237463286"/>
        </c:manualLayout>
      </c:layout>
      <c:barChart>
        <c:barDir val="col"/>
        <c:grouping val="clustered"/>
        <c:varyColors val="0"/>
        <c:ser>
          <c:idx val="0"/>
          <c:order val="0"/>
          <c:tx>
            <c:v>Number of responses</c:v>
          </c:tx>
          <c:invertIfNegative val="0"/>
          <c:cat>
            <c:strRef>
              <c:f>Sheet1!$B$17:$B$19</c:f>
              <c:strCache>
                <c:ptCount val="3"/>
                <c:pt idx="0">
                  <c:v>Encouraging</c:v>
                </c:pt>
                <c:pt idx="1">
                  <c:v>Uncertain</c:v>
                </c:pt>
                <c:pt idx="2">
                  <c:v>Poor</c:v>
                </c:pt>
              </c:strCache>
            </c:strRef>
          </c:cat>
          <c:val>
            <c:numRef>
              <c:f>Sheet1!$C$17:$C$19</c:f>
              <c:numCache>
                <c:formatCode>0</c:formatCode>
                <c:ptCount val="3"/>
                <c:pt idx="0">
                  <c:v>40</c:v>
                </c:pt>
                <c:pt idx="1">
                  <c:v>22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1731968"/>
        <c:axId val="191629184"/>
      </c:barChart>
      <c:catAx>
        <c:axId val="1917319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91629184"/>
        <c:crosses val="autoZero"/>
        <c:auto val="1"/>
        <c:lblAlgn val="ctr"/>
        <c:lblOffset val="100"/>
        <c:noMultiLvlLbl val="0"/>
      </c:catAx>
      <c:valAx>
        <c:axId val="19162918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9173196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700" b="1" baseline="0"/>
            </a:pPr>
            <a:endParaRPr lang="en-US"/>
          </a:p>
        </c:txPr>
      </c:legendEntry>
      <c:layout>
        <c:manualLayout>
          <c:xMode val="edge"/>
          <c:yMode val="edge"/>
          <c:x val="0.23556955380577432"/>
          <c:y val="1.8326407115777214E-2"/>
          <c:w val="0.58109711286089261"/>
          <c:h val="6.6511874958729317E-2"/>
        </c:manualLayout>
      </c:layout>
      <c:overlay val="0"/>
      <c:txPr>
        <a:bodyPr/>
        <a:lstStyle/>
        <a:p>
          <a:pPr>
            <a:defRPr sz="17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500" baseline="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4E7B1-52BC-46ED-B75C-4FC26F2D6898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A5231-3F8D-4CBE-BB77-8E2A4E3CDF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894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A5231-3F8D-4CBE-BB77-8E2A4E3CDFFB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739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A5231-3F8D-4CBE-BB77-8E2A4E3CDFF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936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A5231-3F8D-4CBE-BB77-8E2A4E3CDFFB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236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A5231-3F8D-4CBE-BB77-8E2A4E3CDFFB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236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A5231-3F8D-4CBE-BB77-8E2A4E3CDFFB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236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A5231-3F8D-4CBE-BB77-8E2A4E3CDFFB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2369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A5231-3F8D-4CBE-BB77-8E2A4E3CDFFB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236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EA1BE-6535-4A97-8262-60F3A1778C07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44FA-D297-46CC-BB6B-73DB32BDB9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94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EA1BE-6535-4A97-8262-60F3A1778C07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44FA-D297-46CC-BB6B-73DB32BDB9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96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EA1BE-6535-4A97-8262-60F3A1778C07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44FA-D297-46CC-BB6B-73DB32BDB9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20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EA1BE-6535-4A97-8262-60F3A1778C07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44FA-D297-46CC-BB6B-73DB32BDB9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89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EA1BE-6535-4A97-8262-60F3A1778C07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44FA-D297-46CC-BB6B-73DB32BDB9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812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EA1BE-6535-4A97-8262-60F3A1778C07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44FA-D297-46CC-BB6B-73DB32BDB9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46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EA1BE-6535-4A97-8262-60F3A1778C07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44FA-D297-46CC-BB6B-73DB32BDB9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597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EA1BE-6535-4A97-8262-60F3A1778C07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44FA-D297-46CC-BB6B-73DB32BDB9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337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EA1BE-6535-4A97-8262-60F3A1778C07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44FA-D297-46CC-BB6B-73DB32BDB9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80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EA1BE-6535-4A97-8262-60F3A1778C07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44FA-D297-46CC-BB6B-73DB32BDB9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323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EA1BE-6535-4A97-8262-60F3A1778C07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44FA-D297-46CC-BB6B-73DB32BDB9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048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EA1BE-6535-4A97-8262-60F3A1778C07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144FA-D297-46CC-BB6B-73DB32BDB9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040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las.ac.uk/resourcedownloads/614/KeithMarshall.pdf" TargetMode="External"/><Relationship Id="rId2" Type="http://schemas.openxmlformats.org/officeDocument/2006/relationships/hyperlink" Target="http://www.celelc.org/docs/byrne_new_multisubject_programmes_0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cas.com/about_us/stat_services/stats_online/data_tables/hesubject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800200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200" b="1" dirty="0" smtClean="0"/>
              <a:t>The </a:t>
            </a:r>
            <a:r>
              <a:rPr lang="en-GB" sz="3200" b="1" dirty="0"/>
              <a:t>State of </a:t>
            </a:r>
            <a:r>
              <a:rPr lang="en-GB" sz="3200" b="1" dirty="0" smtClean="0"/>
              <a:t>IWLP in UKHE:</a:t>
            </a:r>
            <a:br>
              <a:rPr lang="en-GB" sz="3200" b="1" dirty="0" smtClean="0"/>
            </a:br>
            <a:r>
              <a:rPr lang="en-GB" sz="2700" dirty="0"/>
              <a:t>I</a:t>
            </a:r>
            <a:r>
              <a:rPr lang="en-GB" sz="2700" dirty="0" smtClean="0"/>
              <a:t>nstitution-wide </a:t>
            </a:r>
            <a:r>
              <a:rPr lang="en-GB" sz="2700" dirty="0"/>
              <a:t>language </a:t>
            </a:r>
            <a:r>
              <a:rPr lang="en-GB" sz="2700" dirty="0" smtClean="0"/>
              <a:t>provision in the changing landscape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088832" cy="1752600"/>
          </a:xfrm>
        </p:spPr>
        <p:txBody>
          <a:bodyPr>
            <a:normAutofit/>
          </a:bodyPr>
          <a:lstStyle/>
          <a:p>
            <a:pPr algn="l"/>
            <a:endParaRPr lang="en-GB" sz="1800" dirty="0">
              <a:solidFill>
                <a:schemeClr val="tx1"/>
              </a:solidFill>
            </a:endParaRPr>
          </a:p>
          <a:p>
            <a:pPr algn="l"/>
            <a:r>
              <a:rPr lang="en-GB" sz="1800" dirty="0" smtClean="0">
                <a:solidFill>
                  <a:schemeClr val="tx1"/>
                </a:solidFill>
              </a:rPr>
              <a:t>Dr John Morley </a:t>
            </a:r>
          </a:p>
          <a:p>
            <a:pPr algn="l"/>
            <a:r>
              <a:rPr lang="en-GB" sz="1800" dirty="0" smtClean="0">
                <a:solidFill>
                  <a:schemeClr val="tx1"/>
                </a:solidFill>
              </a:rPr>
              <a:t>The University of Manchester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331515"/>
            <a:ext cx="1841376" cy="9377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81157"/>
            <a:ext cx="2013834" cy="1438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49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Growth areas</a:t>
            </a:r>
            <a:endParaRPr lang="en-GB" sz="28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2824108"/>
              </p:ext>
            </p:extLst>
          </p:nvPr>
        </p:nvGraphicFramePr>
        <p:xfrm>
          <a:off x="1043608" y="1988840"/>
          <a:ext cx="6984775" cy="307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008112"/>
                <a:gridCol w="864096"/>
                <a:gridCol w="1080120"/>
                <a:gridCol w="936104"/>
                <a:gridCol w="1152128"/>
                <a:gridCol w="936103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Marshall,</a:t>
                      </a:r>
                      <a:r>
                        <a:rPr lang="en-GB" baseline="0" dirty="0" smtClean="0"/>
                        <a:t> 2001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AULC/UCML, 2012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AULC/UCML, 2013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% of students</a:t>
                      </a:r>
                      <a:endParaRPr lang="en-GB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% of HEIs</a:t>
                      </a:r>
                      <a:endParaRPr lang="en-GB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% of students</a:t>
                      </a:r>
                      <a:endParaRPr lang="en-GB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 % of HEIs</a:t>
                      </a:r>
                      <a:endParaRPr lang="en-GB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% of students</a:t>
                      </a:r>
                      <a:endParaRPr lang="en-GB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 % of HEIs</a:t>
                      </a:r>
                      <a:endParaRPr lang="en-GB" sz="16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Chinese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0.7%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16%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78.7%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8.5%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88%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BSL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7%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20%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Korean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0.53%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10%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0.7%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16%</a:t>
                      </a:r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034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Overall numbers reported in the survey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b="1" dirty="0" smtClean="0"/>
              <a:t>UCML/AULC 2012: 49,637</a:t>
            </a:r>
            <a:r>
              <a:rPr lang="en-GB" dirty="0" smtClean="0"/>
              <a:t> </a:t>
            </a:r>
            <a:r>
              <a:rPr lang="en-GB" b="1" dirty="0" smtClean="0"/>
              <a:t>(62)</a:t>
            </a:r>
          </a:p>
          <a:p>
            <a:endParaRPr lang="en-GB" b="1" dirty="0" smtClean="0"/>
          </a:p>
          <a:p>
            <a:r>
              <a:rPr lang="en-GB" b="1" dirty="0" smtClean="0"/>
              <a:t>UCML/AULC 2013: 54,537 (65)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257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1" dirty="0"/>
              <a:t>Numbers compared to previous academic year</a:t>
            </a: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978592"/>
              </p:ext>
            </p:extLst>
          </p:nvPr>
        </p:nvGraphicFramePr>
        <p:xfrm>
          <a:off x="1187624" y="1700808"/>
          <a:ext cx="712879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581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b="1" dirty="0"/>
              <a:t>The </a:t>
            </a:r>
            <a:r>
              <a:rPr lang="en-GB" sz="2800" b="1" dirty="0" smtClean="0"/>
              <a:t>five </a:t>
            </a:r>
            <a:r>
              <a:rPr lang="en-GB" sz="2800" b="1" dirty="0"/>
              <a:t>languages most reported as showing an increase compared to last year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0306161"/>
              </p:ext>
            </p:extLst>
          </p:nvPr>
        </p:nvGraphicFramePr>
        <p:xfrm>
          <a:off x="539552" y="170080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412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b="1" dirty="0"/>
              <a:t>The five languages most reported as showing </a:t>
            </a:r>
            <a:r>
              <a:rPr lang="en-GB" sz="2800" b="1" dirty="0" smtClean="0"/>
              <a:t>a decrease </a:t>
            </a:r>
            <a:r>
              <a:rPr lang="en-GB" sz="2800" b="1" dirty="0"/>
              <a:t>compared to last year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4075877"/>
              </p:ext>
            </p:extLst>
          </p:nvPr>
        </p:nvGraphicFramePr>
        <p:xfrm>
          <a:off x="395536" y="177281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33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International students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IWLP appears to attract a high proportion of international students (EU and non-EU)</a:t>
            </a:r>
          </a:p>
          <a:p>
            <a:endParaRPr lang="en-GB" dirty="0"/>
          </a:p>
          <a:p>
            <a:r>
              <a:rPr lang="en-GB" dirty="0" smtClean="0"/>
              <a:t>The mean of all the % figures that were given: 38% (10% - 85%)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544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Opportunities, issues</a:t>
            </a:r>
            <a:r>
              <a:rPr lang="en-GB" sz="3600" b="1" smtClean="0"/>
              <a:t>, challenges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Standardisation and Accreditation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/>
              <a:t>Do you make use of a common set of </a:t>
            </a:r>
            <a:r>
              <a:rPr lang="en-GB" sz="2800" b="1" dirty="0" smtClean="0"/>
              <a:t>externally referenced proficiency descriptors? </a:t>
            </a:r>
          </a:p>
          <a:p>
            <a:endParaRPr lang="en-GB" sz="2800" b="1" dirty="0" smtClean="0"/>
          </a:p>
          <a:p>
            <a:pPr marL="0" indent="0">
              <a:buNone/>
            </a:pPr>
            <a:endParaRPr lang="en-GB" sz="2800" dirty="0"/>
          </a:p>
          <a:p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156855"/>
              </p:ext>
            </p:extLst>
          </p:nvPr>
        </p:nvGraphicFramePr>
        <p:xfrm>
          <a:off x="1115616" y="2780928"/>
          <a:ext cx="6912768" cy="29523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68244"/>
                <a:gridCol w="1644524"/>
              </a:tblGrid>
              <a:tr h="738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Total</a:t>
                      </a:r>
                      <a:endParaRPr lang="en-GB" sz="2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65</a:t>
                      </a:r>
                      <a:endParaRPr lang="en-GB" sz="2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7380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Yes, we make use of the CEF</a:t>
                      </a:r>
                      <a:endParaRPr lang="en-GB" sz="2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</a:rPr>
                        <a:t>85% (55)</a:t>
                      </a:r>
                      <a:endParaRPr lang="en-GB" sz="2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7380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Yes, we make use of another system</a:t>
                      </a:r>
                      <a:endParaRPr lang="en-GB" sz="2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</a:rPr>
                        <a:t>14% (9)</a:t>
                      </a:r>
                      <a:endParaRPr lang="en-GB" sz="2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7380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No, we don't have a system</a:t>
                      </a:r>
                      <a:endParaRPr lang="en-GB" sz="2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</a:rPr>
                        <a:t>2% (1)</a:t>
                      </a:r>
                      <a:endParaRPr lang="en-GB" sz="2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038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Standardisation and Accreditation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 smtClean="0"/>
              <a:t>Do </a:t>
            </a:r>
            <a:r>
              <a:rPr lang="en-GB" sz="2800" b="1" dirty="0"/>
              <a:t>you think a standardised self-evaluation scheme  would be useful?</a:t>
            </a:r>
            <a:endParaRPr lang="en-GB" sz="2800" b="1" dirty="0" smtClean="0"/>
          </a:p>
          <a:p>
            <a:endParaRPr lang="en-GB" sz="2800" b="1" dirty="0" smtClean="0"/>
          </a:p>
          <a:p>
            <a:pPr marL="0" indent="0">
              <a:buNone/>
            </a:pPr>
            <a:endParaRPr lang="en-GB" sz="2800" dirty="0"/>
          </a:p>
          <a:p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387114"/>
              </p:ext>
            </p:extLst>
          </p:nvPr>
        </p:nvGraphicFramePr>
        <p:xfrm>
          <a:off x="1115616" y="2852936"/>
          <a:ext cx="6912768" cy="28803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68244"/>
                <a:gridCol w="1644524"/>
              </a:tblGrid>
              <a:tr h="6660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Total</a:t>
                      </a:r>
                      <a:endParaRPr lang="en-GB" sz="2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+mn-lt"/>
                          <a:ea typeface="Calibri"/>
                        </a:rPr>
                        <a:t>61</a:t>
                      </a:r>
                    </a:p>
                  </a:txBody>
                  <a:tcPr marL="68580" marR="68580" marT="0" marB="0"/>
                </a:tc>
              </a:tr>
              <a:tr h="7380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Yes</a:t>
                      </a:r>
                      <a:endParaRPr lang="en-GB" sz="2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+mn-lt"/>
                          <a:ea typeface="Calibri"/>
                        </a:rPr>
                        <a:t>64% (39)</a:t>
                      </a:r>
                    </a:p>
                  </a:txBody>
                  <a:tcPr marL="68580" marR="68580" marT="0" marB="0"/>
                </a:tc>
              </a:tr>
              <a:tr h="7380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+mn-lt"/>
                          <a:ea typeface="+mn-ea"/>
                        </a:rPr>
                        <a:t>No</a:t>
                      </a:r>
                      <a:endParaRPr lang="en-GB" sz="2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+mn-lt"/>
                          <a:ea typeface="Calibri"/>
                        </a:rPr>
                        <a:t>5% (3)</a:t>
                      </a:r>
                    </a:p>
                  </a:txBody>
                  <a:tcPr marL="68580" marR="68580" marT="0" marB="0"/>
                </a:tc>
              </a:tr>
              <a:tr h="7380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Not sure</a:t>
                      </a:r>
                      <a:endParaRPr lang="en-GB" sz="2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+mn-lt"/>
                          <a:ea typeface="Calibri"/>
                        </a:rPr>
                        <a:t>31% (19)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59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Standardisation and Accreditation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 smtClean="0"/>
              <a:t>Do </a:t>
            </a:r>
            <a:r>
              <a:rPr lang="en-GB" sz="2800" b="1" dirty="0"/>
              <a:t>you think a national accreditation scheme </a:t>
            </a:r>
            <a:r>
              <a:rPr lang="en-GB" sz="2800" b="1" dirty="0" smtClean="0"/>
              <a:t>for language </a:t>
            </a:r>
            <a:r>
              <a:rPr lang="en-GB" sz="2800" b="1" dirty="0"/>
              <a:t>centres would be useful?</a:t>
            </a:r>
            <a:endParaRPr lang="en-GB" sz="2800" dirty="0"/>
          </a:p>
          <a:p>
            <a:endParaRPr lang="en-GB" sz="2800" b="1" dirty="0" smtClean="0"/>
          </a:p>
          <a:p>
            <a:endParaRPr lang="en-GB" sz="2800" b="1" dirty="0" smtClean="0"/>
          </a:p>
          <a:p>
            <a:pPr marL="0" indent="0">
              <a:buNone/>
            </a:pPr>
            <a:endParaRPr lang="en-GB" sz="2800" dirty="0"/>
          </a:p>
          <a:p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062234"/>
              </p:ext>
            </p:extLst>
          </p:nvPr>
        </p:nvGraphicFramePr>
        <p:xfrm>
          <a:off x="1115616" y="2780928"/>
          <a:ext cx="6912768" cy="29523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68244"/>
                <a:gridCol w="1644524"/>
              </a:tblGrid>
              <a:tr h="738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Total</a:t>
                      </a:r>
                      <a:endParaRPr lang="en-GB" sz="2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+mn-lt"/>
                          <a:ea typeface="Calibri"/>
                        </a:rPr>
                        <a:t>61</a:t>
                      </a:r>
                    </a:p>
                  </a:txBody>
                  <a:tcPr marL="68580" marR="68580" marT="0" marB="0"/>
                </a:tc>
              </a:tr>
              <a:tr h="7380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Yes</a:t>
                      </a:r>
                      <a:endParaRPr lang="en-GB" sz="2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+mn-lt"/>
                          <a:ea typeface="Calibri"/>
                        </a:rPr>
                        <a:t>44% (27)</a:t>
                      </a:r>
                    </a:p>
                  </a:txBody>
                  <a:tcPr marL="68580" marR="68580" marT="0" marB="0"/>
                </a:tc>
              </a:tr>
              <a:tr h="7380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+mn-lt"/>
                          <a:ea typeface="+mn-ea"/>
                        </a:rPr>
                        <a:t>No</a:t>
                      </a:r>
                      <a:endParaRPr lang="en-GB" sz="2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+mn-lt"/>
                          <a:ea typeface="Calibri"/>
                        </a:rPr>
                        <a:t>12% (7)</a:t>
                      </a:r>
                    </a:p>
                  </a:txBody>
                  <a:tcPr marL="68580" marR="68580" marT="0" marB="0"/>
                </a:tc>
              </a:tr>
              <a:tr h="7380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Not sure</a:t>
                      </a:r>
                      <a:endParaRPr lang="en-GB" sz="2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+mn-lt"/>
                          <a:ea typeface="Calibri"/>
                        </a:rPr>
                        <a:t>44% (27)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53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/>
              <a:t>1. Survey of institutions aimed to: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Autofit/>
          </a:bodyPr>
          <a:lstStyle/>
          <a:p>
            <a:pPr lvl="0">
              <a:lnSpc>
                <a:spcPts val="2400"/>
              </a:lnSpc>
            </a:pPr>
            <a:r>
              <a:rPr lang="en-GB" sz="2000" b="1" dirty="0"/>
              <a:t>g</a:t>
            </a:r>
            <a:r>
              <a:rPr lang="en-GB" sz="2000" b="1" dirty="0" smtClean="0"/>
              <a:t>auge </a:t>
            </a:r>
            <a:r>
              <a:rPr lang="en-GB" sz="2000" b="1" dirty="0"/>
              <a:t>availability and demand for different IWLP </a:t>
            </a:r>
            <a:r>
              <a:rPr lang="en-GB" sz="2000" b="1" dirty="0" smtClean="0"/>
              <a:t>languages in UKHE and note changing trends</a:t>
            </a:r>
          </a:p>
          <a:p>
            <a:pPr marL="0" lvl="0" indent="0">
              <a:lnSpc>
                <a:spcPts val="2400"/>
              </a:lnSpc>
              <a:buNone/>
            </a:pPr>
            <a:endParaRPr lang="en-GB" sz="2000" b="1" dirty="0"/>
          </a:p>
          <a:p>
            <a:pPr lvl="0">
              <a:lnSpc>
                <a:spcPts val="2400"/>
              </a:lnSpc>
            </a:pPr>
            <a:r>
              <a:rPr lang="en-GB" sz="2000" b="1" dirty="0"/>
              <a:t>a</a:t>
            </a:r>
            <a:r>
              <a:rPr lang="en-GB" sz="2000" b="1" dirty="0" smtClean="0"/>
              <a:t>scertain </a:t>
            </a:r>
            <a:r>
              <a:rPr lang="en-GB" sz="2000" b="1" dirty="0"/>
              <a:t>the </a:t>
            </a:r>
            <a:r>
              <a:rPr lang="en-GB" sz="2000" b="1" dirty="0" smtClean="0"/>
              <a:t>proportion of and arrangements for credit and non-credit provision</a:t>
            </a:r>
          </a:p>
          <a:p>
            <a:pPr marL="0" lvl="0" indent="0">
              <a:lnSpc>
                <a:spcPts val="2400"/>
              </a:lnSpc>
              <a:buNone/>
            </a:pPr>
            <a:endParaRPr lang="en-GB" sz="2000" b="1" dirty="0" smtClean="0"/>
          </a:p>
          <a:p>
            <a:pPr lvl="0">
              <a:lnSpc>
                <a:spcPts val="2400"/>
              </a:lnSpc>
            </a:pPr>
            <a:r>
              <a:rPr lang="en-GB" sz="2000" b="1" dirty="0"/>
              <a:t>d</a:t>
            </a:r>
            <a:r>
              <a:rPr lang="en-GB" sz="2000" b="1" dirty="0" smtClean="0"/>
              <a:t>etermine the numbers of international students taking IWLP languages, and what challenges/opportunities this presence brings; </a:t>
            </a:r>
            <a:endParaRPr lang="en-GB" sz="2000" b="1" dirty="0"/>
          </a:p>
          <a:p>
            <a:pPr marL="0" lvl="0" indent="0">
              <a:lnSpc>
                <a:spcPts val="2400"/>
              </a:lnSpc>
              <a:buNone/>
            </a:pPr>
            <a:r>
              <a:rPr lang="en-GB" sz="2000" b="1" dirty="0" smtClean="0"/>
              <a:t>  </a:t>
            </a:r>
            <a:endParaRPr lang="en-GB" sz="2000" b="1" dirty="0"/>
          </a:p>
          <a:p>
            <a:pPr lvl="0">
              <a:lnSpc>
                <a:spcPts val="2400"/>
              </a:lnSpc>
            </a:pPr>
            <a:r>
              <a:rPr lang="en-GB" sz="2000" b="1" dirty="0" smtClean="0"/>
              <a:t>gauge </a:t>
            </a:r>
            <a:r>
              <a:rPr lang="en-GB" sz="2000" b="1" dirty="0"/>
              <a:t>respondents’ views on prospects for </a:t>
            </a:r>
            <a:r>
              <a:rPr lang="en-GB" sz="2000" b="1" dirty="0" smtClean="0"/>
              <a:t>IWLP</a:t>
            </a:r>
          </a:p>
          <a:p>
            <a:pPr marL="0" lvl="0" indent="0">
              <a:lnSpc>
                <a:spcPts val="2400"/>
              </a:lnSpc>
              <a:buNone/>
            </a:pPr>
            <a:endParaRPr lang="en-GB" sz="2800" b="1" dirty="0" smtClean="0"/>
          </a:p>
          <a:p>
            <a:pPr marL="0" lvl="0" indent="0">
              <a:lnSpc>
                <a:spcPts val="2400"/>
              </a:lnSpc>
              <a:buNone/>
            </a:pPr>
            <a:r>
              <a:rPr lang="en-GB" sz="2800" b="1" dirty="0" smtClean="0"/>
              <a:t>2. Survey of students aimed to: </a:t>
            </a:r>
          </a:p>
          <a:p>
            <a:pPr marL="0" lvl="0" indent="0">
              <a:lnSpc>
                <a:spcPts val="2400"/>
              </a:lnSpc>
              <a:buNone/>
            </a:pPr>
            <a:endParaRPr lang="en-GB" sz="2800" b="1" dirty="0" smtClean="0"/>
          </a:p>
          <a:p>
            <a:pPr>
              <a:lnSpc>
                <a:spcPts val="2400"/>
              </a:lnSpc>
            </a:pPr>
            <a:r>
              <a:rPr lang="en-GB" sz="2000" b="1" dirty="0" smtClean="0"/>
              <a:t>obtain a snapshot of their profiles and motivations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58757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GB" sz="3600" b="1" dirty="0"/>
              <a:t>A quality assurance scheme </a:t>
            </a:r>
            <a:r>
              <a:rPr lang="en-GB" sz="3600" b="1" dirty="0" smtClean="0"/>
              <a:t>should require </a:t>
            </a:r>
            <a:r>
              <a:rPr lang="en-GB" sz="3600" b="1" dirty="0"/>
              <a:t>that</a:t>
            </a:r>
            <a:endParaRPr lang="en-GB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275402"/>
              </p:ext>
            </p:extLst>
          </p:nvPr>
        </p:nvGraphicFramePr>
        <p:xfrm>
          <a:off x="323528" y="1556792"/>
          <a:ext cx="8517632" cy="4741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587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Additional criteria</a:t>
            </a:r>
            <a:endParaRPr lang="en-GB" dirty="0"/>
          </a:p>
          <a:p>
            <a:r>
              <a:rPr lang="en-GB" sz="2800" dirty="0" smtClean="0"/>
              <a:t>Student representatives for languages</a:t>
            </a:r>
          </a:p>
          <a:p>
            <a:r>
              <a:rPr lang="en-GB" sz="2800" dirty="0" smtClean="0"/>
              <a:t>Standardised contact hours</a:t>
            </a:r>
          </a:p>
          <a:p>
            <a:r>
              <a:rPr lang="en-GB" sz="2800" dirty="0" smtClean="0"/>
              <a:t>Standardised content/assessments</a:t>
            </a:r>
          </a:p>
          <a:p>
            <a:endParaRPr lang="en-GB" b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81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Additional criteria</a:t>
            </a:r>
            <a:endParaRPr lang="en-GB" dirty="0"/>
          </a:p>
          <a:p>
            <a:r>
              <a:rPr lang="en-GB" sz="2800" dirty="0" smtClean="0"/>
              <a:t>Student representatives for languages</a:t>
            </a:r>
          </a:p>
          <a:p>
            <a:r>
              <a:rPr lang="en-GB" sz="2800" dirty="0" smtClean="0"/>
              <a:t>Standardised contact hours</a:t>
            </a:r>
          </a:p>
          <a:p>
            <a:r>
              <a:rPr lang="en-GB" sz="2800" dirty="0" smtClean="0"/>
              <a:t>Standardised content/assessments</a:t>
            </a:r>
          </a:p>
          <a:p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Comments</a:t>
            </a:r>
            <a:endParaRPr lang="en-GB" b="1" dirty="0"/>
          </a:p>
          <a:p>
            <a:r>
              <a:rPr lang="en-GB" sz="2800" dirty="0" smtClean="0"/>
              <a:t>Should </a:t>
            </a:r>
            <a:r>
              <a:rPr lang="en-GB" sz="2800" dirty="0"/>
              <a:t>not be too prescriptive/bureaucratic</a:t>
            </a:r>
          </a:p>
          <a:p>
            <a:r>
              <a:rPr lang="en-GB" sz="2800" dirty="0"/>
              <a:t>Would serve better as a point of </a:t>
            </a:r>
            <a:r>
              <a:rPr lang="en-GB" sz="2800" dirty="0" smtClean="0"/>
              <a:t>reference</a:t>
            </a:r>
          </a:p>
          <a:p>
            <a:r>
              <a:rPr lang="en-GB" sz="2800" dirty="0" smtClean="0"/>
              <a:t>Concerns about cost/operational  implications</a:t>
            </a: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911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Module/course unit restrictions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2800" b="1" dirty="0" smtClean="0"/>
          </a:p>
          <a:p>
            <a:r>
              <a:rPr lang="en-GB" sz="2800" b="1" dirty="0"/>
              <a:t>I</a:t>
            </a:r>
            <a:r>
              <a:rPr lang="en-GB" sz="2400" b="1" dirty="0"/>
              <a:t>s recruitment of students on to your courses affected by course unit/module level restrictions determined elsewhere in your institution?</a:t>
            </a:r>
            <a:endParaRPr lang="en-GB" sz="2400" b="1" dirty="0" smtClean="0"/>
          </a:p>
          <a:p>
            <a:pPr marL="0" indent="0">
              <a:buNone/>
            </a:pPr>
            <a:endParaRPr lang="en-GB" sz="2800" dirty="0"/>
          </a:p>
          <a:p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486490"/>
              </p:ext>
            </p:extLst>
          </p:nvPr>
        </p:nvGraphicFramePr>
        <p:xfrm>
          <a:off x="971600" y="3789040"/>
          <a:ext cx="6912768" cy="22142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68244"/>
                <a:gridCol w="1644524"/>
              </a:tblGrid>
              <a:tr h="738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Total</a:t>
                      </a:r>
                      <a:endParaRPr lang="en-GB" sz="2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+mn-lt"/>
                          <a:ea typeface="Calibri"/>
                        </a:rPr>
                        <a:t>59</a:t>
                      </a:r>
                    </a:p>
                  </a:txBody>
                  <a:tcPr marL="68580" marR="68580" marT="0" marB="0"/>
                </a:tc>
              </a:tr>
              <a:tr h="7380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Yes</a:t>
                      </a:r>
                      <a:endParaRPr lang="en-GB" sz="2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+mn-lt"/>
                          <a:ea typeface="Calibri"/>
                        </a:rPr>
                        <a:t>73% (43)</a:t>
                      </a:r>
                    </a:p>
                  </a:txBody>
                  <a:tcPr marL="68580" marR="68580" marT="0" marB="0"/>
                </a:tc>
              </a:tr>
              <a:tr h="7380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+mn-lt"/>
                          <a:ea typeface="+mn-ea"/>
                        </a:rPr>
                        <a:t>No</a:t>
                      </a:r>
                      <a:endParaRPr lang="en-GB" sz="2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+mn-lt"/>
                          <a:ea typeface="Calibri"/>
                        </a:rPr>
                        <a:t>27% (16)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46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/>
              <a:t>ways </a:t>
            </a:r>
            <a:r>
              <a:rPr lang="en-GB" sz="3600" b="1" dirty="0" smtClean="0"/>
              <a:t>of circumventing </a:t>
            </a:r>
            <a:r>
              <a:rPr lang="en-GB" sz="3600" b="1" dirty="0"/>
              <a:t>course unit</a:t>
            </a:r>
            <a:r>
              <a:rPr lang="en-GB" sz="3600" b="1" dirty="0" smtClean="0"/>
              <a:t>/ module </a:t>
            </a:r>
            <a:r>
              <a:rPr lang="en-GB" sz="3600" b="1" dirty="0"/>
              <a:t>level restrictions </a:t>
            </a:r>
            <a:endParaRPr lang="en-GB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3372627"/>
              </p:ext>
            </p:extLst>
          </p:nvPr>
        </p:nvGraphicFramePr>
        <p:xfrm>
          <a:off x="395536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159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/>
              <a:t>I</a:t>
            </a:r>
            <a:r>
              <a:rPr lang="en-GB" sz="3600" b="1" dirty="0" smtClean="0"/>
              <a:t>nstitutional strategies </a:t>
            </a:r>
            <a:r>
              <a:rPr lang="en-GB" sz="3600" b="1" dirty="0"/>
              <a:t>and/or </a:t>
            </a:r>
            <a:r>
              <a:rPr lang="en-GB" sz="3600" b="1" dirty="0" smtClean="0"/>
              <a:t>policies for IWLP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/>
              <a:t>Does your institution have a strategy and/or policy for institution-wide language learning? </a:t>
            </a:r>
            <a:endParaRPr lang="en-GB" sz="2800" dirty="0"/>
          </a:p>
          <a:p>
            <a:endParaRPr lang="en-GB" sz="2800" b="1" dirty="0" smtClean="0"/>
          </a:p>
          <a:p>
            <a:pPr marL="0" indent="0">
              <a:buNone/>
            </a:pPr>
            <a:endParaRPr lang="en-GB" sz="2800" dirty="0"/>
          </a:p>
          <a:p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658881"/>
              </p:ext>
            </p:extLst>
          </p:nvPr>
        </p:nvGraphicFramePr>
        <p:xfrm>
          <a:off x="1115616" y="2780928"/>
          <a:ext cx="6912768" cy="36904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68244"/>
                <a:gridCol w="1644524"/>
              </a:tblGrid>
              <a:tr h="738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Total</a:t>
                      </a:r>
                      <a:endParaRPr lang="en-GB" sz="2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/>
                          <a:ea typeface="Calibri"/>
                        </a:rPr>
                        <a:t>54</a:t>
                      </a:r>
                    </a:p>
                  </a:txBody>
                  <a:tcPr marL="68580" marR="68580" marT="0" marB="0"/>
                </a:tc>
              </a:tr>
              <a:tr h="7380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+mn-lt"/>
                        </a:rPr>
                        <a:t>Yes</a:t>
                      </a:r>
                      <a:endParaRPr lang="en-GB" sz="24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+mn-lt"/>
                          <a:ea typeface="Calibri"/>
                        </a:rPr>
                        <a:t>56% (30)</a:t>
                      </a:r>
                    </a:p>
                  </a:txBody>
                  <a:tcPr marL="68580" marR="68580" marT="0" marB="0"/>
                </a:tc>
              </a:tr>
              <a:tr h="7380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+mn-lt"/>
                          <a:ea typeface="+mn-ea"/>
                        </a:rPr>
                        <a:t>Yes,</a:t>
                      </a:r>
                      <a:r>
                        <a:rPr lang="en-GB" sz="2400" baseline="0" dirty="0" smtClean="0">
                          <a:effectLst/>
                          <a:latin typeface="+mn-lt"/>
                          <a:ea typeface="+mn-ea"/>
                        </a:rPr>
                        <a:t> but …</a:t>
                      </a:r>
                      <a:endParaRPr lang="en-GB" sz="24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+mn-lt"/>
                          <a:ea typeface="Calibri"/>
                        </a:rPr>
                        <a:t>13% (7)</a:t>
                      </a:r>
                    </a:p>
                  </a:txBody>
                  <a:tcPr marL="68580" marR="68580" marT="0" marB="0"/>
                </a:tc>
              </a:tr>
              <a:tr h="7380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+mn-lt"/>
                          <a:ea typeface="Calibri"/>
                        </a:rPr>
                        <a:t>No, but …</a:t>
                      </a:r>
                      <a:endParaRPr lang="en-GB" sz="24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+mn-lt"/>
                          <a:ea typeface="Calibri"/>
                        </a:rPr>
                        <a:t>4% (2)</a:t>
                      </a:r>
                    </a:p>
                  </a:txBody>
                  <a:tcPr marL="68580" marR="68580" marT="0" marB="0"/>
                </a:tc>
              </a:tr>
              <a:tr h="7380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+mn-lt"/>
                          <a:ea typeface="Calibri"/>
                        </a:rPr>
                        <a:t>No</a:t>
                      </a:r>
                      <a:endParaRPr lang="en-GB" sz="24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+mn-lt"/>
                          <a:ea typeface="Calibri"/>
                        </a:rPr>
                        <a:t>28% (15)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26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Institutional strategies and/or policies for IWLP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txBody>
          <a:bodyPr>
            <a:normAutofit fontScale="77500" lnSpcReduction="20000"/>
          </a:bodyPr>
          <a:lstStyle/>
          <a:p>
            <a:r>
              <a:rPr lang="en-GB" sz="3400" dirty="0"/>
              <a:t>“Yes – this is linked to the university’s internationalisation and employability strategies, and involves the provision of a free language course for all undergraduates</a:t>
            </a:r>
            <a:r>
              <a:rPr lang="en-GB" sz="3400" dirty="0" smtClean="0"/>
              <a:t>.”</a:t>
            </a:r>
          </a:p>
          <a:p>
            <a:endParaRPr lang="en-GB" sz="3400" dirty="0"/>
          </a:p>
          <a:p>
            <a:r>
              <a:rPr lang="en-GB" sz="3400" dirty="0"/>
              <a:t>“the IWLP features as an important element of the University’s Internationalisation and Employability strategies and is supported at senior management level</a:t>
            </a:r>
            <a:r>
              <a:rPr lang="en-GB" sz="3400" dirty="0" smtClean="0"/>
              <a:t>”</a:t>
            </a:r>
          </a:p>
          <a:p>
            <a:endParaRPr lang="en-GB" sz="3400" dirty="0"/>
          </a:p>
          <a:p>
            <a:r>
              <a:rPr lang="en-GB" sz="3400" dirty="0"/>
              <a:t>“This is seen as part of our L&amp;T, Employability and Internationalisation strategies“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897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/>
              <a:t>P</a:t>
            </a:r>
            <a:r>
              <a:rPr lang="en-GB" sz="3600" b="1" dirty="0" smtClean="0"/>
              <a:t>rospects </a:t>
            </a:r>
            <a:r>
              <a:rPr lang="en-GB" sz="3600" b="1" dirty="0"/>
              <a:t>for Institution-wide Language </a:t>
            </a:r>
            <a:r>
              <a:rPr lang="en-GB" sz="3600" b="1" dirty="0" smtClean="0"/>
              <a:t>Provision</a:t>
            </a:r>
            <a:endParaRPr lang="en-GB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4496340"/>
              </p:ext>
            </p:extLst>
          </p:nvPr>
        </p:nvGraphicFramePr>
        <p:xfrm>
          <a:off x="971600" y="1700808"/>
          <a:ext cx="727280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071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Reasons for uncertainty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“</a:t>
            </a:r>
            <a:r>
              <a:rPr lang="en-GB" sz="2400" dirty="0"/>
              <a:t>Competition of options on courses (protectionism). Decreasing interest in language learning on the part of UK students</a:t>
            </a:r>
            <a:r>
              <a:rPr lang="en-GB" sz="2400" dirty="0" smtClean="0"/>
              <a:t>.”</a:t>
            </a:r>
          </a:p>
          <a:p>
            <a:endParaRPr lang="en-GB" sz="2400" dirty="0"/>
          </a:p>
          <a:p>
            <a:r>
              <a:rPr lang="en-GB" sz="2400" dirty="0" smtClean="0"/>
              <a:t>“</a:t>
            </a:r>
            <a:r>
              <a:rPr lang="en-GB" sz="2400" dirty="0"/>
              <a:t>Programmes are increasingly discouraging language study, so as to maximise income from student fees to their own programmes.”</a:t>
            </a:r>
          </a:p>
        </p:txBody>
      </p:sp>
    </p:spTree>
    <p:extLst>
      <p:ext uri="{BB962C8B-B14F-4D97-AF65-F5344CB8AC3E}">
        <p14:creationId xmlns:p14="http://schemas.microsoft.com/office/powerpoint/2010/main" val="198372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Reasons for being optimistic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10000"/>
          </a:bodyPr>
          <a:lstStyle/>
          <a:p>
            <a:pPr indent="-324000">
              <a:lnSpc>
                <a:spcPts val="2500"/>
              </a:lnSpc>
            </a:pPr>
            <a:r>
              <a:rPr lang="en-GB" sz="2600" dirty="0"/>
              <a:t>“Our new V-C sees the international agenda of the institution as a high priority. He himself comes from MFL</a:t>
            </a:r>
            <a:r>
              <a:rPr lang="en-GB" sz="2600" dirty="0" smtClean="0"/>
              <a:t>.”</a:t>
            </a:r>
          </a:p>
          <a:p>
            <a:pPr indent="-324000">
              <a:lnSpc>
                <a:spcPts val="2500"/>
              </a:lnSpc>
            </a:pPr>
            <a:endParaRPr lang="en-GB" sz="2600" dirty="0"/>
          </a:p>
          <a:p>
            <a:pPr indent="-324000">
              <a:lnSpc>
                <a:spcPts val="2500"/>
              </a:lnSpc>
            </a:pPr>
            <a:r>
              <a:rPr lang="en-GB" sz="2600" dirty="0"/>
              <a:t>“Total support from the University Senior Management Group, of which I am a member</a:t>
            </a:r>
            <a:r>
              <a:rPr lang="en-GB" sz="2600" dirty="0" smtClean="0"/>
              <a:t>.”</a:t>
            </a:r>
          </a:p>
          <a:p>
            <a:pPr indent="-324000">
              <a:lnSpc>
                <a:spcPts val="2500"/>
              </a:lnSpc>
            </a:pPr>
            <a:endParaRPr lang="en-GB" sz="2600" dirty="0"/>
          </a:p>
          <a:p>
            <a:pPr indent="-324000">
              <a:lnSpc>
                <a:spcPts val="2500"/>
              </a:lnSpc>
            </a:pPr>
            <a:r>
              <a:rPr lang="en-GB" sz="2600" dirty="0" smtClean="0">
                <a:solidFill>
                  <a:schemeClr val="bg1"/>
                </a:solidFill>
              </a:rPr>
              <a:t>“Insatiable demand for language learning, high quality courses with high rates of continuity, support from colleges for flagship programme.“</a:t>
            </a:r>
          </a:p>
          <a:p>
            <a:pPr indent="-324000">
              <a:lnSpc>
                <a:spcPts val="2500"/>
              </a:lnSpc>
            </a:pPr>
            <a:endParaRPr lang="en-GB" sz="2600" dirty="0" smtClean="0">
              <a:solidFill>
                <a:schemeClr val="bg1"/>
              </a:solidFill>
            </a:endParaRPr>
          </a:p>
          <a:p>
            <a:pPr indent="-324000">
              <a:lnSpc>
                <a:spcPts val="2500"/>
              </a:lnSpc>
            </a:pPr>
            <a:r>
              <a:rPr lang="en-GB" sz="2600" dirty="0" smtClean="0">
                <a:solidFill>
                  <a:schemeClr val="bg1"/>
                </a:solidFill>
              </a:rPr>
              <a:t>“Continuous increase in student numbers, students voting with their feet to join a language class, strong support for languages from the University Executive, internationalisation agenda”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728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/>
              <a:t>Institutional Survey: Method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17031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Simple electronic questionnaire emailed to AULC and UCML distribution lists</a:t>
            </a:r>
          </a:p>
          <a:p>
            <a:endParaRPr lang="en-GB" sz="2400" b="1" dirty="0" smtClean="0"/>
          </a:p>
          <a:p>
            <a:r>
              <a:rPr lang="en-GB" sz="2400" b="1" dirty="0" smtClean="0"/>
              <a:t>data collected </a:t>
            </a:r>
            <a:r>
              <a:rPr lang="en-GB" sz="2400" b="1" dirty="0"/>
              <a:t>from </a:t>
            </a:r>
            <a:r>
              <a:rPr lang="en-GB" sz="2400" b="1" dirty="0" smtClean="0"/>
              <a:t>65 HEIs in the UK, 23 </a:t>
            </a:r>
            <a:r>
              <a:rPr lang="en-GB" sz="2400" b="1" dirty="0"/>
              <a:t>of which were Russell Group </a:t>
            </a:r>
            <a:r>
              <a:rPr lang="en-GB" sz="2400" b="1" dirty="0" smtClean="0"/>
              <a:t>universities (24)</a:t>
            </a:r>
          </a:p>
          <a:p>
            <a:endParaRPr lang="en-GB" sz="2400" b="1" dirty="0"/>
          </a:p>
          <a:p>
            <a:r>
              <a:rPr lang="en-GB" sz="2400" b="1" dirty="0" smtClean="0"/>
              <a:t>Respondents: mainly Directors/Coordinators in Language Centres/Units; some Heads of Faculty/Department; five responses from administrators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76830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Reasons for being optimistic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10000"/>
          </a:bodyPr>
          <a:lstStyle/>
          <a:p>
            <a:pPr indent="-324000">
              <a:lnSpc>
                <a:spcPts val="2500"/>
              </a:lnSpc>
            </a:pPr>
            <a:r>
              <a:rPr lang="en-GB" sz="2600" dirty="0"/>
              <a:t>“Our new V-C sees the international agenda of the institution as a high priority. He himself comes from MFL</a:t>
            </a:r>
            <a:r>
              <a:rPr lang="en-GB" sz="2600" dirty="0" smtClean="0"/>
              <a:t>.”</a:t>
            </a:r>
          </a:p>
          <a:p>
            <a:pPr indent="-324000">
              <a:lnSpc>
                <a:spcPts val="2500"/>
              </a:lnSpc>
            </a:pPr>
            <a:endParaRPr lang="en-GB" sz="2600" dirty="0"/>
          </a:p>
          <a:p>
            <a:pPr indent="-324000">
              <a:lnSpc>
                <a:spcPts val="2500"/>
              </a:lnSpc>
            </a:pPr>
            <a:r>
              <a:rPr lang="en-GB" sz="2600" dirty="0"/>
              <a:t>“Total support from the University Senior Management Group, of which I am a member</a:t>
            </a:r>
            <a:r>
              <a:rPr lang="en-GB" sz="2600" dirty="0" smtClean="0"/>
              <a:t>.”</a:t>
            </a:r>
          </a:p>
          <a:p>
            <a:pPr indent="-324000">
              <a:lnSpc>
                <a:spcPts val="2500"/>
              </a:lnSpc>
            </a:pPr>
            <a:endParaRPr lang="en-GB" sz="2600" dirty="0"/>
          </a:p>
          <a:p>
            <a:pPr indent="-324000">
              <a:lnSpc>
                <a:spcPts val="2500"/>
              </a:lnSpc>
            </a:pPr>
            <a:r>
              <a:rPr lang="en-GB" sz="2600" dirty="0"/>
              <a:t>“Insatiable demand for language learning, high quality courses with high rates of continuity, support from colleges for flagship programme</a:t>
            </a:r>
            <a:r>
              <a:rPr lang="en-GB" sz="2600" dirty="0" smtClean="0"/>
              <a:t>.“</a:t>
            </a:r>
          </a:p>
          <a:p>
            <a:pPr indent="-324000">
              <a:lnSpc>
                <a:spcPts val="2500"/>
              </a:lnSpc>
            </a:pPr>
            <a:endParaRPr lang="en-GB" sz="2600" dirty="0"/>
          </a:p>
          <a:p>
            <a:pPr indent="-324000">
              <a:lnSpc>
                <a:spcPts val="2500"/>
              </a:lnSpc>
            </a:pPr>
            <a:r>
              <a:rPr lang="en-GB" sz="2600" dirty="0" smtClean="0"/>
              <a:t>“Continuous </a:t>
            </a:r>
            <a:r>
              <a:rPr lang="en-GB" sz="2600" dirty="0"/>
              <a:t>increase in student numbers, students voting with their feet to join a language class, strong support for languages from the University Executive, internationalisation agenda”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66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Conclusions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en-GB" sz="2800" dirty="0" smtClean="0"/>
              <a:t>Overall picture on sector is broadly positive</a:t>
            </a:r>
          </a:p>
          <a:p>
            <a:r>
              <a:rPr lang="en-GB" sz="2800" dirty="0" smtClean="0"/>
              <a:t>Large proportion of international students; largely beneficial</a:t>
            </a:r>
          </a:p>
          <a:p>
            <a:r>
              <a:rPr lang="en-GB" sz="2800" dirty="0" smtClean="0"/>
              <a:t>Broad evidence for institutional support</a:t>
            </a:r>
          </a:p>
          <a:p>
            <a:endParaRPr lang="en-GB" sz="2800" dirty="0" smtClean="0"/>
          </a:p>
          <a:p>
            <a:r>
              <a:rPr lang="en-GB" sz="2800" dirty="0" smtClean="0"/>
              <a:t>General consensus on the usefulness of a standards framework for reference.</a:t>
            </a:r>
          </a:p>
          <a:p>
            <a:r>
              <a:rPr lang="en-GB" sz="2800" dirty="0" smtClean="0"/>
              <a:t>Need for continual collection and sharing of data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 Survey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Profile: level of study, discipline, mode of study</a:t>
            </a:r>
          </a:p>
          <a:p>
            <a:r>
              <a:rPr lang="en-GB" dirty="0" smtClean="0"/>
              <a:t>Motivations</a:t>
            </a:r>
          </a:p>
          <a:p>
            <a:r>
              <a:rPr lang="en-GB" dirty="0" smtClean="0"/>
              <a:t>Importance of languages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263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1211 responses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6110163"/>
              </p:ext>
            </p:extLst>
          </p:nvPr>
        </p:nvGraphicFramePr>
        <p:xfrm>
          <a:off x="1187624" y="2132856"/>
          <a:ext cx="6419055" cy="3169920"/>
        </p:xfrm>
        <a:graphic>
          <a:graphicData uri="http://schemas.openxmlformats.org/drawingml/2006/table">
            <a:tbl>
              <a:tblPr/>
              <a:tblGrid>
                <a:gridCol w="4258815"/>
                <a:gridCol w="1152128"/>
                <a:gridCol w="1008112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</a:rPr>
                        <a:t>Cambridge University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</a:rPr>
                        <a:t>166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000" b="0" dirty="0">
                          <a:solidFill>
                            <a:srgbClr val="666666"/>
                          </a:solidFill>
                          <a:effectLst/>
                        </a:rPr>
                        <a:t>14%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</a:rPr>
                        <a:t>Coventry University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</a:rPr>
                        <a:t>118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000" b="0" dirty="0">
                          <a:solidFill>
                            <a:srgbClr val="666666"/>
                          </a:solidFill>
                          <a:effectLst/>
                        </a:rPr>
                        <a:t>10%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</a:rPr>
                        <a:t>The London School of Economics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</a:rPr>
                        <a:t>150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000" b="0" dirty="0">
                          <a:solidFill>
                            <a:srgbClr val="666666"/>
                          </a:solidFill>
                          <a:effectLst/>
                        </a:rPr>
                        <a:t>12%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</a:rPr>
                        <a:t>The University of Birmingham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</a:rPr>
                        <a:t>118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000" b="0" dirty="0">
                          <a:solidFill>
                            <a:srgbClr val="666666"/>
                          </a:solidFill>
                          <a:effectLst/>
                        </a:rPr>
                        <a:t>10%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</a:rPr>
                        <a:t>The University of Leeds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</a:rPr>
                        <a:t>142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000" b="0" dirty="0">
                          <a:solidFill>
                            <a:srgbClr val="666666"/>
                          </a:solidFill>
                          <a:effectLst/>
                        </a:rPr>
                        <a:t>12%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</a:rPr>
                        <a:t>The University of Manchester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</a:rPr>
                        <a:t>276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000" b="0" dirty="0">
                          <a:solidFill>
                            <a:srgbClr val="666666"/>
                          </a:solidFill>
                          <a:effectLst/>
                        </a:rPr>
                        <a:t>23%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</a:rPr>
                        <a:t>The University of Sheffield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</a:rPr>
                        <a:t>193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000" b="0" dirty="0">
                          <a:solidFill>
                            <a:srgbClr val="666666"/>
                          </a:solidFill>
                          <a:effectLst/>
                        </a:rPr>
                        <a:t>16%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</a:rPr>
                        <a:t>The University of Warwick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</a:rPr>
                        <a:t>42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000" b="0" dirty="0">
                          <a:solidFill>
                            <a:srgbClr val="666666"/>
                          </a:solidFill>
                          <a:effectLst/>
                        </a:rPr>
                        <a:t>3%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34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/>
              <a:t>Are you an undergraduate or a postgraduate?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309878"/>
            <a:ext cx="5760640" cy="2640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383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0645191"/>
              </p:ext>
            </p:extLst>
          </p:nvPr>
        </p:nvGraphicFramePr>
        <p:xfrm>
          <a:off x="1403648" y="1484784"/>
          <a:ext cx="6264696" cy="45715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6562"/>
                <a:gridCol w="522058"/>
                <a:gridCol w="696076"/>
              </a:tblGrid>
              <a:tr h="339072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>
                          <a:effectLst/>
                        </a:rPr>
                        <a:t>Social Sciences (e.g. Economics, Sociology, </a:t>
                      </a:r>
                      <a:r>
                        <a:rPr lang="en-GB" sz="1600" u="none" strike="noStrike" dirty="0" err="1" smtClean="0">
                          <a:effectLst/>
                        </a:rPr>
                        <a:t>Anthrop</a:t>
                      </a:r>
                      <a:r>
                        <a:rPr lang="en-GB" sz="1600" u="none" strike="noStrike" dirty="0" smtClean="0">
                          <a:effectLst/>
                        </a:rPr>
                        <a:t>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u="none" strike="noStrike" dirty="0">
                          <a:effectLst/>
                        </a:rPr>
                        <a:t>193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u="none" strike="noStrike">
                          <a:effectLst/>
                        </a:rPr>
                        <a:t>16%</a:t>
                      </a:r>
                      <a:endParaRPr lang="en-GB" sz="1600" b="0" i="0" u="none" strike="noStrike">
                        <a:solidFill>
                          <a:srgbClr val="666666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</a:tr>
              <a:tr h="309957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>
                          <a:effectLst/>
                        </a:rPr>
                        <a:t>Engineering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180</a:t>
                      </a:r>
                      <a:endParaRPr lang="en-GB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15%</a:t>
                      </a:r>
                      <a:endParaRPr lang="en-GB" sz="16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</a:tr>
              <a:tr h="309957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>
                          <a:effectLst/>
                        </a:rPr>
                        <a:t>Modern Languages, Linguistics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u="none" strike="noStrike" dirty="0">
                          <a:effectLst/>
                        </a:rPr>
                        <a:t>148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u="none" strike="noStrike" dirty="0">
                          <a:effectLst/>
                        </a:rPr>
                        <a:t>12%</a:t>
                      </a:r>
                      <a:endParaRPr lang="en-GB" sz="1600" b="0" i="0" u="none" strike="noStrike" dirty="0">
                        <a:solidFill>
                          <a:srgbClr val="666666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</a:tr>
              <a:tr h="337158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>
                          <a:effectLst/>
                        </a:rPr>
                        <a:t>Humanities (e.g. English, History, Philosophy)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u="none" strike="noStrike" dirty="0">
                          <a:effectLst/>
                        </a:rPr>
                        <a:t>135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u="none" strike="noStrike" dirty="0">
                          <a:effectLst/>
                        </a:rPr>
                        <a:t>11%</a:t>
                      </a:r>
                      <a:endParaRPr lang="en-GB" sz="1600" b="0" i="0" u="none" strike="noStrike" dirty="0">
                        <a:solidFill>
                          <a:srgbClr val="666666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</a:tr>
              <a:tr h="352962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>
                          <a:effectLst/>
                        </a:rPr>
                        <a:t>Business and Management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u="none" strike="noStrike" dirty="0">
                          <a:effectLst/>
                        </a:rPr>
                        <a:t>115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u="none" strike="noStrike" dirty="0">
                          <a:effectLst/>
                        </a:rPr>
                        <a:t>10%</a:t>
                      </a:r>
                      <a:endParaRPr lang="en-GB" sz="1600" b="0" i="0" u="none" strike="noStrike" dirty="0">
                        <a:solidFill>
                          <a:srgbClr val="666666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</a:tr>
              <a:tr h="370910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>
                          <a:effectLst/>
                        </a:rPr>
                        <a:t>Physical Sciences (e.g. Chemistry, Geology, Physics)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u="none" strike="noStrike" dirty="0">
                          <a:effectLst/>
                        </a:rPr>
                        <a:t>94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u="none" strike="noStrike" dirty="0">
                          <a:effectLst/>
                        </a:rPr>
                        <a:t>8%</a:t>
                      </a:r>
                      <a:endParaRPr lang="en-GB" sz="1600" b="0" i="0" u="none" strike="noStrike" dirty="0">
                        <a:solidFill>
                          <a:srgbClr val="666666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</a:tr>
              <a:tr h="309957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>
                          <a:effectLst/>
                        </a:rPr>
                        <a:t>Biological Sciences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u="none" strike="noStrike" dirty="0">
                          <a:effectLst/>
                        </a:rPr>
                        <a:t>64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u="none" strike="noStrike" dirty="0">
                          <a:effectLst/>
                        </a:rPr>
                        <a:t>5%</a:t>
                      </a:r>
                      <a:endParaRPr lang="en-GB" sz="1600" b="0" i="0" u="none" strike="noStrike" dirty="0">
                        <a:solidFill>
                          <a:srgbClr val="666666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</a:tr>
              <a:tr h="309957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>
                          <a:effectLst/>
                        </a:rPr>
                        <a:t>Mathematics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u="none" strike="noStrike" dirty="0">
                          <a:effectLst/>
                        </a:rPr>
                        <a:t>45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u="none" strike="noStrike" dirty="0">
                          <a:effectLst/>
                        </a:rPr>
                        <a:t>4%</a:t>
                      </a:r>
                      <a:endParaRPr lang="en-GB" sz="1600" b="0" i="0" u="none" strike="noStrike" dirty="0">
                        <a:solidFill>
                          <a:srgbClr val="666666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</a:tr>
              <a:tr h="360930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>
                          <a:effectLst/>
                        </a:rPr>
                        <a:t>Arts (e.g. Drama, Music, Art, Fashion)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u="none" strike="noStrike" dirty="0">
                          <a:effectLst/>
                        </a:rPr>
                        <a:t>42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u="none" strike="noStrike" dirty="0">
                          <a:effectLst/>
                        </a:rPr>
                        <a:t>3%</a:t>
                      </a:r>
                      <a:endParaRPr lang="en-GB" sz="1600" b="0" i="0" u="none" strike="noStrike" dirty="0">
                        <a:solidFill>
                          <a:srgbClr val="666666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</a:tr>
              <a:tr h="309957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>
                          <a:effectLst/>
                        </a:rPr>
                        <a:t>Law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u="none" strike="noStrike" dirty="0">
                          <a:effectLst/>
                        </a:rPr>
                        <a:t>37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u="none" strike="noStrike" dirty="0">
                          <a:effectLst/>
                        </a:rPr>
                        <a:t>3%</a:t>
                      </a:r>
                      <a:endParaRPr lang="en-GB" sz="1600" b="0" i="0" u="none" strike="noStrike" dirty="0">
                        <a:solidFill>
                          <a:srgbClr val="666666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</a:tr>
              <a:tr h="330819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>
                          <a:effectLst/>
                        </a:rPr>
                        <a:t>Health (e.g. Medicine, Dentistry, Nursing, Pharmacy)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u="none" strike="noStrike" dirty="0">
                          <a:effectLst/>
                        </a:rPr>
                        <a:t>31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u="none" strike="noStrike" dirty="0">
                          <a:effectLst/>
                        </a:rPr>
                        <a:t>3%</a:t>
                      </a:r>
                      <a:endParaRPr lang="en-GB" sz="1600" b="0" i="0" u="none" strike="noStrike" dirty="0">
                        <a:solidFill>
                          <a:srgbClr val="666666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</a:tr>
              <a:tr h="309957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>
                          <a:effectLst/>
                        </a:rPr>
                        <a:t>Computer Science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u="none" strike="noStrike" dirty="0">
                          <a:effectLst/>
                        </a:rPr>
                        <a:t>23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u="none" strike="noStrike" dirty="0">
                          <a:effectLst/>
                        </a:rPr>
                        <a:t>2%</a:t>
                      </a:r>
                      <a:endParaRPr lang="en-GB" sz="1600" b="0" i="0" u="none" strike="noStrike" dirty="0">
                        <a:solidFill>
                          <a:srgbClr val="666666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</a:tr>
              <a:tr h="309957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>
                          <a:effectLst/>
                        </a:rPr>
                        <a:t>Psychological Sciences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u="none" strike="noStrike" dirty="0">
                          <a:effectLst/>
                        </a:rPr>
                        <a:t>20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u="none" strike="noStrike" dirty="0">
                          <a:effectLst/>
                        </a:rPr>
                        <a:t>2%</a:t>
                      </a:r>
                      <a:endParaRPr lang="en-GB" sz="1600" b="0" i="0" u="none" strike="noStrike" dirty="0">
                        <a:solidFill>
                          <a:srgbClr val="666666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</a:tr>
              <a:tr h="309957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>
                          <a:effectLst/>
                        </a:rPr>
                        <a:t>Other 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u="none" strike="noStrike" dirty="0">
                          <a:effectLst/>
                        </a:rPr>
                        <a:t>75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 u="none" strike="noStrike" dirty="0">
                          <a:effectLst/>
                        </a:rPr>
                        <a:t>6%</a:t>
                      </a:r>
                      <a:endParaRPr lang="en-GB" sz="1600" b="0" i="0" u="none" strike="noStrike" dirty="0">
                        <a:solidFill>
                          <a:srgbClr val="666666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969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960686"/>
              </p:ext>
            </p:extLst>
          </p:nvPr>
        </p:nvGraphicFramePr>
        <p:xfrm>
          <a:off x="1979712" y="1628802"/>
          <a:ext cx="4824537" cy="41972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8179"/>
                <a:gridCol w="1608179"/>
                <a:gridCol w="1608179"/>
              </a:tblGrid>
              <a:tr h="347232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u="none" strike="noStrike" dirty="0">
                          <a:effectLst/>
                        </a:rPr>
                        <a:t>French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000" u="none" strike="noStrike">
                          <a:effectLst/>
                        </a:rPr>
                        <a:t>280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000" u="none" strike="noStrike">
                          <a:effectLst/>
                        </a:rPr>
                        <a:t>23%</a:t>
                      </a:r>
                      <a:endParaRPr lang="en-GB" sz="2000" b="0" i="0" u="none" strike="noStrike">
                        <a:solidFill>
                          <a:srgbClr val="666666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</a:tr>
              <a:tr h="347232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u="none" strike="noStrike" dirty="0">
                          <a:effectLst/>
                        </a:rPr>
                        <a:t>Spanish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000" u="none" strike="noStrike" dirty="0">
                          <a:effectLst/>
                        </a:rPr>
                        <a:t>231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000" u="none" strike="noStrike">
                          <a:effectLst/>
                        </a:rPr>
                        <a:t>19%</a:t>
                      </a:r>
                      <a:endParaRPr lang="en-GB" sz="2000" b="0" i="0" u="none" strike="noStrike">
                        <a:solidFill>
                          <a:srgbClr val="666666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</a:tr>
              <a:tr h="347232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u="none" strike="noStrike">
                          <a:effectLst/>
                        </a:rPr>
                        <a:t>German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000" u="none" strike="noStrike" dirty="0">
                          <a:effectLst/>
                        </a:rPr>
                        <a:t>224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000" u="none" strike="noStrike">
                          <a:effectLst/>
                        </a:rPr>
                        <a:t>19%</a:t>
                      </a:r>
                      <a:endParaRPr lang="en-GB" sz="2000" b="0" i="0" u="none" strike="noStrike">
                        <a:solidFill>
                          <a:srgbClr val="666666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</a:tr>
              <a:tr h="347232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u="none" strike="noStrike" dirty="0">
                          <a:effectLst/>
                        </a:rPr>
                        <a:t>Italian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000" u="none" strike="noStrike" dirty="0">
                          <a:effectLst/>
                        </a:rPr>
                        <a:t>155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000" u="none" strike="noStrike" dirty="0">
                          <a:effectLst/>
                        </a:rPr>
                        <a:t>13%</a:t>
                      </a:r>
                      <a:endParaRPr lang="en-GB" sz="2000" b="0" i="0" u="none" strike="noStrike" dirty="0">
                        <a:solidFill>
                          <a:srgbClr val="666666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</a:tr>
              <a:tr h="347232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u="none" strike="noStrike">
                          <a:effectLst/>
                        </a:rPr>
                        <a:t>Japanese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000" u="none" strike="noStrike">
                          <a:effectLst/>
                        </a:rPr>
                        <a:t>86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000" u="none" strike="noStrike" dirty="0">
                          <a:effectLst/>
                        </a:rPr>
                        <a:t>7%</a:t>
                      </a:r>
                      <a:endParaRPr lang="en-GB" sz="2000" b="0" i="0" u="none" strike="noStrike" dirty="0">
                        <a:solidFill>
                          <a:srgbClr val="666666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</a:tr>
              <a:tr h="347232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u="none" strike="noStrike">
                          <a:effectLst/>
                        </a:rPr>
                        <a:t>Chinese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000" u="none" strike="noStrike">
                          <a:effectLst/>
                        </a:rPr>
                        <a:t>85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000" u="none" strike="noStrike" dirty="0">
                          <a:effectLst/>
                        </a:rPr>
                        <a:t>7</a:t>
                      </a:r>
                      <a:r>
                        <a:rPr lang="en-GB" sz="2000" u="none" strike="noStrike" dirty="0" smtClean="0">
                          <a:effectLst/>
                        </a:rPr>
                        <a:t>% </a:t>
                      </a:r>
                      <a:r>
                        <a:rPr lang="en-GB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(9%)</a:t>
                      </a:r>
                      <a:endParaRPr lang="en-GB" sz="2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</a:tr>
              <a:tr h="347232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u="none" strike="noStrike">
                          <a:effectLst/>
                        </a:rPr>
                        <a:t>Arabic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000" u="none" strike="noStrike">
                          <a:effectLst/>
                        </a:rPr>
                        <a:t>35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000" u="none" strike="noStrike" dirty="0">
                          <a:effectLst/>
                        </a:rPr>
                        <a:t>3</a:t>
                      </a:r>
                      <a:r>
                        <a:rPr lang="en-GB" sz="2000" u="none" strike="noStrike" dirty="0" smtClean="0">
                          <a:effectLst/>
                        </a:rPr>
                        <a:t>% </a:t>
                      </a:r>
                      <a:r>
                        <a:rPr lang="en-GB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(6%)</a:t>
                      </a:r>
                      <a:endParaRPr lang="en-GB" sz="2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</a:tr>
              <a:tr h="377686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BSL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000" u="none" strike="noStrike" dirty="0">
                          <a:effectLst/>
                        </a:rPr>
                        <a:t>24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000" u="none" strike="noStrike" dirty="0">
                          <a:effectLst/>
                        </a:rPr>
                        <a:t>2%</a:t>
                      </a:r>
                      <a:endParaRPr lang="en-GB" sz="2000" b="0" i="0" u="none" strike="noStrike" dirty="0">
                        <a:solidFill>
                          <a:srgbClr val="666666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</a:tr>
              <a:tr h="347232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u="none" strike="noStrike">
                          <a:effectLst/>
                        </a:rPr>
                        <a:t>Russian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000" u="none" strike="noStrike">
                          <a:effectLst/>
                        </a:rPr>
                        <a:t>24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000" u="none" strike="noStrike" dirty="0">
                          <a:effectLst/>
                        </a:rPr>
                        <a:t>2%</a:t>
                      </a:r>
                      <a:endParaRPr lang="en-GB" sz="2000" b="0" i="0" u="none" strike="noStrike" dirty="0">
                        <a:solidFill>
                          <a:srgbClr val="666666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</a:tr>
              <a:tr h="347232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u="none" strike="noStrike">
                          <a:effectLst/>
                        </a:rPr>
                        <a:t>Portuguese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000" u="none" strike="noStrike">
                          <a:effectLst/>
                        </a:rPr>
                        <a:t>13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000" u="none" strike="noStrike" dirty="0">
                          <a:effectLst/>
                        </a:rPr>
                        <a:t>1%</a:t>
                      </a:r>
                      <a:endParaRPr lang="en-GB" sz="2000" b="0" i="0" u="none" strike="noStrike" dirty="0">
                        <a:solidFill>
                          <a:srgbClr val="666666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</a:tr>
              <a:tr h="347232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u="none" strike="noStrike">
                          <a:effectLst/>
                        </a:rPr>
                        <a:t>Korean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000" u="none" strike="noStrike">
                          <a:effectLst/>
                        </a:rPr>
                        <a:t>9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000" u="none" strike="noStrike" dirty="0">
                          <a:effectLst/>
                        </a:rPr>
                        <a:t>1%</a:t>
                      </a:r>
                      <a:endParaRPr lang="en-GB" sz="2000" b="0" i="0" u="none" strike="noStrike" dirty="0">
                        <a:solidFill>
                          <a:srgbClr val="666666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</a:tr>
              <a:tr h="347232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u="none" strike="noStrike">
                          <a:effectLst/>
                        </a:rPr>
                        <a:t>Other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000" u="none" strike="noStrike">
                          <a:effectLst/>
                        </a:rPr>
                        <a:t>22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000" u="none" strike="noStrike" dirty="0">
                          <a:effectLst/>
                        </a:rPr>
                        <a:t>2%</a:t>
                      </a:r>
                      <a:endParaRPr lang="en-GB" sz="2000" b="0" i="0" u="none" strike="noStrike" dirty="0">
                        <a:solidFill>
                          <a:srgbClr val="666666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643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en-GB" sz="4000" b="1" dirty="0">
                <a:latin typeface="+mn-lt"/>
              </a:rPr>
              <a:t>Which description below best fits the level you are studying?</a:t>
            </a:r>
            <a:r>
              <a:rPr lang="en-GB" b="1" dirty="0">
                <a:latin typeface="+mn-lt"/>
              </a:rPr>
              <a:t/>
            </a:r>
            <a:br>
              <a:rPr lang="en-GB" b="1" dirty="0">
                <a:latin typeface="+mn-lt"/>
              </a:rPr>
            </a:br>
            <a:endParaRPr lang="en-GB" dirty="0">
              <a:latin typeface="+mn-lt"/>
            </a:endParaRPr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9" y="2564904"/>
            <a:ext cx="5544616" cy="2410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595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36104"/>
          </a:xfrm>
        </p:spPr>
        <p:txBody>
          <a:bodyPr>
            <a:noAutofit/>
          </a:bodyPr>
          <a:lstStyle/>
          <a:p>
            <a:r>
              <a:rPr lang="en-GB" sz="3600" b="1" dirty="0">
                <a:latin typeface="+mn-lt"/>
              </a:rPr>
              <a:t>For holiday purposes</a:t>
            </a:r>
            <a:br>
              <a:rPr lang="en-GB" sz="3600" b="1" dirty="0">
                <a:latin typeface="+mn-lt"/>
              </a:rPr>
            </a:br>
            <a:endParaRPr lang="en-GB" sz="3600" dirty="0">
              <a:latin typeface="+mn-lt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76872"/>
            <a:ext cx="5962262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843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720080"/>
          </a:xfrm>
        </p:spPr>
        <p:txBody>
          <a:bodyPr>
            <a:noAutofit/>
          </a:bodyPr>
          <a:lstStyle/>
          <a:p>
            <a:r>
              <a:rPr lang="en-GB" sz="3600" b="1" dirty="0">
                <a:latin typeface="+mn-lt"/>
              </a:rPr>
              <a:t>To gain good marks </a:t>
            </a:r>
            <a:br>
              <a:rPr lang="en-GB" sz="3600" b="1" dirty="0">
                <a:latin typeface="+mn-lt"/>
              </a:rPr>
            </a:br>
            <a:endParaRPr lang="en-GB" sz="3600" dirty="0">
              <a:latin typeface="+mn-lt"/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564904"/>
            <a:ext cx="5976665" cy="25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684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100" b="1" dirty="0"/>
              <a:t>Proportion of credit and </a:t>
            </a:r>
            <a:r>
              <a:rPr lang="en-GB" sz="2800" b="1" dirty="0"/>
              <a:t>non-credit students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/>
              <a:t>Approx.  60% of IWLP students are studying for academic credit.</a:t>
            </a:r>
          </a:p>
          <a:p>
            <a:endParaRPr lang="en-GB" sz="2400" b="1" dirty="0"/>
          </a:p>
          <a:p>
            <a:r>
              <a:rPr lang="en-GB" sz="2400" b="1" dirty="0" smtClean="0"/>
              <a:t>At some intuitions for-credit study is not an option</a:t>
            </a:r>
          </a:p>
          <a:p>
            <a:endParaRPr lang="en-GB" sz="2400" b="1" dirty="0"/>
          </a:p>
          <a:p>
            <a:r>
              <a:rPr lang="en-GB" sz="2400" b="1" dirty="0" smtClean="0"/>
              <a:t>At some institutions not-for-credit study is not an option</a:t>
            </a:r>
          </a:p>
          <a:p>
            <a:endParaRPr lang="en-GB" sz="2400" b="1" dirty="0"/>
          </a:p>
          <a:p>
            <a:r>
              <a:rPr lang="en-GB" sz="2400" b="1" dirty="0" smtClean="0"/>
              <a:t>In most cases (55%), credit and non-credit students are taught side by side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42298871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en-GB" sz="4000" b="1" dirty="0"/>
              <a:t>To engage globally more effectively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344" y="2492896"/>
            <a:ext cx="6127881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68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en-GB" sz="4000" b="1" dirty="0"/>
              <a:t>To enhance my employment prospects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048" y="2420889"/>
            <a:ext cx="6070272" cy="2639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680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96144"/>
          </a:xfrm>
        </p:spPr>
        <p:txBody>
          <a:bodyPr>
            <a:noAutofit/>
          </a:bodyPr>
          <a:lstStyle/>
          <a:p>
            <a:r>
              <a:rPr lang="en-GB" sz="3600" b="1" dirty="0"/>
              <a:t>To broaden my mind </a:t>
            </a:r>
            <a:br>
              <a:rPr lang="en-GB" sz="3600" b="1" dirty="0"/>
            </a:br>
            <a:endParaRPr lang="en-GB" sz="36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420888"/>
            <a:ext cx="5688633" cy="247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063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en-GB" sz="4000" b="1" dirty="0"/>
              <a:t>I enjoy learning this language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7" y="2564904"/>
            <a:ext cx="5976663" cy="2598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487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581" y="2636912"/>
            <a:ext cx="5631025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en-GB" sz="4000" b="1" dirty="0"/>
              <a:t>How important is it for you to </a:t>
            </a:r>
            <a:r>
              <a:rPr lang="en-GB" sz="4000" b="1" dirty="0" smtClean="0"/>
              <a:t>develop: the writing skill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235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19256" cy="1080120"/>
          </a:xfrm>
        </p:spPr>
        <p:txBody>
          <a:bodyPr>
            <a:normAutofit fontScale="90000"/>
          </a:bodyPr>
          <a:lstStyle/>
          <a:p>
            <a:r>
              <a:rPr lang="en-GB" sz="4000" b="1" dirty="0"/>
              <a:t>How important is it for you to </a:t>
            </a:r>
            <a:r>
              <a:rPr lang="en-GB" sz="4000" b="1" dirty="0" smtClean="0"/>
              <a:t>develop: the speaking skill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581" y="2636912"/>
            <a:ext cx="5631025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684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en-GB" sz="2700" b="1" dirty="0"/>
              <a:t>Ho</a:t>
            </a:r>
            <a:r>
              <a:rPr lang="en-GB" sz="3100" b="1" dirty="0"/>
              <a:t>w important is it for you to be able to study a language whilst you are at university?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62" y="2564904"/>
            <a:ext cx="5962263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249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440160"/>
          </a:xfrm>
        </p:spPr>
        <p:txBody>
          <a:bodyPr>
            <a:normAutofit/>
          </a:bodyPr>
          <a:lstStyle/>
          <a:p>
            <a:r>
              <a:rPr lang="en-GB" sz="2800" b="1" dirty="0"/>
              <a:t>Was the opportunity to learn a language a factor in your choice of university?</a:t>
            </a:r>
            <a:br>
              <a:rPr lang="en-GB" sz="2800" b="1" dirty="0"/>
            </a:br>
            <a:endParaRPr lang="en-GB" sz="2800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564904"/>
            <a:ext cx="6127880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307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100" b="1" dirty="0" smtClean="0"/>
              <a:t>REFERENCES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Byrne, N. and Abbot, J. (2007) Survey on university students choosing a language course as an extra-curricular activity.</a:t>
            </a:r>
            <a:r>
              <a:rPr lang="en-GB" i="1" dirty="0" smtClean="0"/>
              <a:t> Results from the second year of a planned three-year survey conducted by AULC on behalf of the DIUS. November. </a:t>
            </a:r>
            <a:r>
              <a:rPr lang="en-GB" dirty="0" smtClean="0"/>
              <a:t>Unpublished. Presentation based on this survey is available here: </a:t>
            </a:r>
            <a:r>
              <a:rPr lang="en-GB" u="sng" dirty="0" smtClean="0">
                <a:hlinkClick r:id="rId2"/>
              </a:rPr>
              <a:t>http://www.celelc.org/docs/byrne_new_multisubject_programmes_0.pdf</a:t>
            </a:r>
            <a:r>
              <a:rPr lang="en-GB" dirty="0" smtClean="0"/>
              <a:t> (accessed on 7th January 2013)</a:t>
            </a:r>
          </a:p>
          <a:p>
            <a:endParaRPr lang="en-GB" dirty="0" smtClean="0"/>
          </a:p>
          <a:p>
            <a:r>
              <a:rPr lang="en-GB" dirty="0" smtClean="0"/>
              <a:t>Marshall, K. (2001) Survey of less specialist language learning in UK universities (1998-99) </a:t>
            </a:r>
            <a:r>
              <a:rPr lang="en-GB" u="sng" dirty="0" smtClean="0">
                <a:hlinkClick r:id="rId3"/>
              </a:rPr>
              <a:t>http://www.llas.ac.uk/resourcedownloads/614/KeithMarshall.pdf</a:t>
            </a:r>
            <a:r>
              <a:rPr lang="en-GB" dirty="0" smtClean="0"/>
              <a:t> (accessed on 7th January 2013)</a:t>
            </a:r>
          </a:p>
          <a:p>
            <a:endParaRPr lang="en-GB" dirty="0" smtClean="0"/>
          </a:p>
          <a:p>
            <a:r>
              <a:rPr lang="en-GB" dirty="0" smtClean="0"/>
              <a:t>UCAS (2012) Applicants preferred subject choice and accepted applicants subject of acceptance (for 2011). </a:t>
            </a:r>
            <a:r>
              <a:rPr lang="en-GB" u="sng" dirty="0" smtClean="0">
                <a:hlinkClick r:id="rId4"/>
              </a:rPr>
              <a:t>http://www.ucas.com/about_us/stat_services/stats_online/data_tables/hesubject</a:t>
            </a:r>
            <a:r>
              <a:rPr lang="en-GB" dirty="0" smtClean="0"/>
              <a:t> (accessed on 7th January 2013)</a:t>
            </a:r>
          </a:p>
          <a:p>
            <a:pPr>
              <a:buNone/>
            </a:pPr>
            <a:r>
              <a:rPr lang="en-GB" dirty="0" smtClean="0"/>
              <a:t> </a:t>
            </a:r>
          </a:p>
          <a:p>
            <a:endParaRPr lang="en-GB" dirty="0"/>
          </a:p>
          <a:p>
            <a:pPr fontAlgn="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158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Main languages studied showing numbers reported </a:t>
            </a:r>
            <a:endParaRPr lang="en-GB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3072630"/>
              </p:ext>
            </p:extLst>
          </p:nvPr>
        </p:nvGraphicFramePr>
        <p:xfrm>
          <a:off x="457200" y="1196752"/>
          <a:ext cx="82296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836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Growth areas</a:t>
            </a:r>
            <a:endParaRPr lang="en-GB" sz="28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6071630"/>
              </p:ext>
            </p:extLst>
          </p:nvPr>
        </p:nvGraphicFramePr>
        <p:xfrm>
          <a:off x="1043608" y="1988840"/>
          <a:ext cx="6984775" cy="307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008112"/>
                <a:gridCol w="864096"/>
                <a:gridCol w="1080120"/>
                <a:gridCol w="936104"/>
                <a:gridCol w="1152128"/>
                <a:gridCol w="936103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Marshall,</a:t>
                      </a:r>
                      <a:r>
                        <a:rPr lang="en-GB" baseline="0" dirty="0" smtClean="0"/>
                        <a:t> 2001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AULC/UCML, 2012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AULC/UCML, 2013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% of students</a:t>
                      </a:r>
                      <a:endParaRPr lang="en-GB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% of HEIs</a:t>
                      </a:r>
                      <a:endParaRPr lang="en-GB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% of students</a:t>
                      </a:r>
                      <a:endParaRPr lang="en-GB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 % of HEIs</a:t>
                      </a:r>
                      <a:endParaRPr lang="en-GB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% of students</a:t>
                      </a:r>
                      <a:endParaRPr lang="en-GB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 % of HEIs</a:t>
                      </a:r>
                      <a:endParaRPr lang="en-GB" sz="16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Chinese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0.7%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16%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BSL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Korean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938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Growth areas</a:t>
            </a:r>
            <a:endParaRPr lang="en-GB" sz="28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191732"/>
              </p:ext>
            </p:extLst>
          </p:nvPr>
        </p:nvGraphicFramePr>
        <p:xfrm>
          <a:off x="1043608" y="1988840"/>
          <a:ext cx="6984775" cy="307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008112"/>
                <a:gridCol w="864096"/>
                <a:gridCol w="1080120"/>
                <a:gridCol w="936104"/>
                <a:gridCol w="1152128"/>
                <a:gridCol w="936103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Marshall,</a:t>
                      </a:r>
                      <a:r>
                        <a:rPr lang="en-GB" baseline="0" dirty="0" smtClean="0"/>
                        <a:t> 2001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AULC/UCML, 2012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AULC/UCML, 2013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% of students</a:t>
                      </a:r>
                      <a:endParaRPr lang="en-GB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% of HEIs</a:t>
                      </a:r>
                      <a:endParaRPr lang="en-GB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% of students</a:t>
                      </a:r>
                      <a:endParaRPr lang="en-GB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 % of HEIs</a:t>
                      </a:r>
                      <a:endParaRPr lang="en-GB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% of students</a:t>
                      </a:r>
                      <a:endParaRPr lang="en-GB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 % of HEIs</a:t>
                      </a:r>
                      <a:endParaRPr lang="en-GB" sz="16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Chinese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0.7%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16%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78.7%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BSL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Korean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034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Growth areas</a:t>
            </a:r>
            <a:endParaRPr lang="en-GB" sz="28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6871462"/>
              </p:ext>
            </p:extLst>
          </p:nvPr>
        </p:nvGraphicFramePr>
        <p:xfrm>
          <a:off x="1043608" y="1988840"/>
          <a:ext cx="6984775" cy="307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008112"/>
                <a:gridCol w="864096"/>
                <a:gridCol w="1080120"/>
                <a:gridCol w="936104"/>
                <a:gridCol w="1152128"/>
                <a:gridCol w="936103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Marshall,</a:t>
                      </a:r>
                      <a:r>
                        <a:rPr lang="en-GB" baseline="0" dirty="0" smtClean="0"/>
                        <a:t> 2001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AULC/UCML, 2012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AULC/UCML, 2013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% of students</a:t>
                      </a:r>
                      <a:endParaRPr lang="en-GB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% of HEIs</a:t>
                      </a:r>
                      <a:endParaRPr lang="en-GB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% of students</a:t>
                      </a:r>
                      <a:endParaRPr lang="en-GB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 % of HEIs</a:t>
                      </a:r>
                      <a:endParaRPr lang="en-GB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% of students</a:t>
                      </a:r>
                      <a:endParaRPr lang="en-GB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 % of HEIs</a:t>
                      </a:r>
                      <a:endParaRPr lang="en-GB" sz="16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Chinese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0.7%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16%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78.7%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8.5%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88%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BSL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Korean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034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Growth areas</a:t>
            </a:r>
            <a:endParaRPr lang="en-GB" sz="28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7499663"/>
              </p:ext>
            </p:extLst>
          </p:nvPr>
        </p:nvGraphicFramePr>
        <p:xfrm>
          <a:off x="1043608" y="1988840"/>
          <a:ext cx="6984775" cy="307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008112"/>
                <a:gridCol w="864096"/>
                <a:gridCol w="1080120"/>
                <a:gridCol w="936104"/>
                <a:gridCol w="1152128"/>
                <a:gridCol w="936103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Marshall,</a:t>
                      </a:r>
                      <a:r>
                        <a:rPr lang="en-GB" baseline="0" dirty="0" smtClean="0"/>
                        <a:t> 2001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AULC/UCML, 2012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AULC/UCML, 2013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% of students</a:t>
                      </a:r>
                      <a:endParaRPr lang="en-GB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% of HEIs</a:t>
                      </a:r>
                      <a:endParaRPr lang="en-GB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% of students</a:t>
                      </a:r>
                      <a:endParaRPr lang="en-GB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 % of HEIs</a:t>
                      </a:r>
                      <a:endParaRPr lang="en-GB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% of students</a:t>
                      </a:r>
                      <a:endParaRPr lang="en-GB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 % of HEIs</a:t>
                      </a:r>
                      <a:endParaRPr lang="en-GB" sz="16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Chinese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0.7%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16%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78.7%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8.5%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88%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BSL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7%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20%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Korean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034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2572</TotalTime>
  <Words>1625</Words>
  <Application>Microsoft Office PowerPoint</Application>
  <PresentationFormat>On-screen Show (4:3)</PresentationFormat>
  <Paragraphs>410</Paragraphs>
  <Slides>48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  The State of IWLP in UKHE: Institution-wide language provision in the changing landscape </vt:lpstr>
      <vt:lpstr>1. Survey of institutions aimed to:</vt:lpstr>
      <vt:lpstr>Institutional Survey: Method</vt:lpstr>
      <vt:lpstr>Proportion of credit and non-credit students</vt:lpstr>
      <vt:lpstr>Main languages studied showing numbers reported </vt:lpstr>
      <vt:lpstr>Growth areas</vt:lpstr>
      <vt:lpstr>Growth areas</vt:lpstr>
      <vt:lpstr>Growth areas</vt:lpstr>
      <vt:lpstr>Growth areas</vt:lpstr>
      <vt:lpstr>Growth areas</vt:lpstr>
      <vt:lpstr>Overall numbers reported in the survey</vt:lpstr>
      <vt:lpstr>Numbers compared to previous academic year</vt:lpstr>
      <vt:lpstr>The five languages most reported as showing an increase compared to last year</vt:lpstr>
      <vt:lpstr>The five languages most reported as showing a decrease compared to last year</vt:lpstr>
      <vt:lpstr>International students</vt:lpstr>
      <vt:lpstr>Opportunities, issues, challenges</vt:lpstr>
      <vt:lpstr>Standardisation and Accreditation</vt:lpstr>
      <vt:lpstr>Standardisation and Accreditation</vt:lpstr>
      <vt:lpstr>Standardisation and Accreditation</vt:lpstr>
      <vt:lpstr>A quality assurance scheme should require that</vt:lpstr>
      <vt:lpstr>PowerPoint Presentation</vt:lpstr>
      <vt:lpstr>PowerPoint Presentation</vt:lpstr>
      <vt:lpstr>Module/course unit restrictions</vt:lpstr>
      <vt:lpstr>ways of circumventing course unit/ module level restrictions </vt:lpstr>
      <vt:lpstr>Institutional strategies and/or policies for IWLP</vt:lpstr>
      <vt:lpstr>Institutional strategies and/or policies for IWLP</vt:lpstr>
      <vt:lpstr>Prospects for Institution-wide Language Provision</vt:lpstr>
      <vt:lpstr>Reasons for uncertainty</vt:lpstr>
      <vt:lpstr>Reasons for being optimistic</vt:lpstr>
      <vt:lpstr>Reasons for being optimistic</vt:lpstr>
      <vt:lpstr>Conclusions</vt:lpstr>
      <vt:lpstr>Student Survey</vt:lpstr>
      <vt:lpstr>1211 responses</vt:lpstr>
      <vt:lpstr>Are you an undergraduate or a postgraduate? </vt:lpstr>
      <vt:lpstr>PowerPoint Presentation</vt:lpstr>
      <vt:lpstr>PowerPoint Presentation</vt:lpstr>
      <vt:lpstr>Which description below best fits the level you are studying? </vt:lpstr>
      <vt:lpstr>For holiday purposes </vt:lpstr>
      <vt:lpstr>To gain good marks  </vt:lpstr>
      <vt:lpstr>To engage globally more effectively </vt:lpstr>
      <vt:lpstr>To enhance my employment prospects </vt:lpstr>
      <vt:lpstr>To broaden my mind  </vt:lpstr>
      <vt:lpstr>I enjoy learning this language </vt:lpstr>
      <vt:lpstr>How important is it for you to develop: the writing skill </vt:lpstr>
      <vt:lpstr>How important is it for you to develop: the speaking skill </vt:lpstr>
      <vt:lpstr>How important is it for you to be able to study a language whilst you are at university? </vt:lpstr>
      <vt:lpstr>Was the opportunity to learn a language a factor in your choice of university? </vt:lpstr>
      <vt:lpstr>REFERENCES </vt:lpstr>
    </vt:vector>
  </TitlesOfParts>
  <Company>University of Manchester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UCML-AULC survey of IWLP activity in universities in the UK (2012 – 2013)</dc:title>
  <dc:creator>John</dc:creator>
  <cp:lastModifiedBy>Reynolds M.</cp:lastModifiedBy>
  <cp:revision>96</cp:revision>
  <dcterms:created xsi:type="dcterms:W3CDTF">2012-12-28T13:56:05Z</dcterms:created>
  <dcterms:modified xsi:type="dcterms:W3CDTF">2014-07-09T14:36:06Z</dcterms:modified>
</cp:coreProperties>
</file>